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8"/>
  </p:notesMasterIdLst>
  <p:sldIdLst>
    <p:sldId id="256" r:id="rId4"/>
    <p:sldId id="257" r:id="rId5"/>
    <p:sldId id="300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302" r:id="rId17"/>
    <p:sldId id="301" r:id="rId18"/>
    <p:sldId id="303" r:id="rId19"/>
    <p:sldId id="274" r:id="rId20"/>
    <p:sldId id="275" r:id="rId21"/>
    <p:sldId id="276" r:id="rId22"/>
    <p:sldId id="277" r:id="rId23"/>
    <p:sldId id="278" r:id="rId24"/>
    <p:sldId id="307" r:id="rId25"/>
    <p:sldId id="308" r:id="rId26"/>
    <p:sldId id="279" r:id="rId2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4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05-10-05T14:05:34.826"/>
    </inkml:context>
    <inkml:brush xml:id="br0">
      <inkml:brushProperty name="width" value="0.01323" units="cm"/>
      <inkml:brushProperty name="height" value="0.05292" units="cm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 5 16,'9'2'16,"-12"-7"-3,6 6-3,10 1-18,-19-2-2,12 13-7,-13-12-3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80F75-12E3-4EE5-A3A1-05A8F266E877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04FF5-0DBE-4193-877E-44D7724724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068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CFD7-08EC-4AE3-95C7-1BF325BEAF44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23ED-A71F-4FBC-BFF2-19DE50FB5D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CFD7-08EC-4AE3-95C7-1BF325BEAF44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23ED-A71F-4FBC-BFF2-19DE50FB5D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849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CFD7-08EC-4AE3-95C7-1BF325BEAF44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23ED-A71F-4FBC-BFF2-19DE50FB5D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8838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D7132-AFEA-45EE-904C-282749680961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134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85F3E-4688-4B68-BA66-06D0DC175E0B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451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3F79D-0467-4673-94B6-CF94603CC9FA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671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CC447-D246-4E00-A73C-019F002282B8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19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B8B7C-31D9-4372-95E7-86D5BF8204B3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188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0DED2-33BE-491F-BDEB-3835B5AA8EE2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0527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FB54B-E947-4776-AAFE-819F60441E72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576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0643F-0920-4316-8B28-3D1821806E71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45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CFD7-08EC-4AE3-95C7-1BF325BEAF44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23ED-A71F-4FBC-BFF2-19DE50FB5D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2378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CF6A1-F43D-4FE9-846C-266F67997320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3611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9D655-1D69-435F-A30C-5C90FD5634B0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2107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F2A35-D074-4F73-B20F-6DDD5B89CF8E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029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6B4F7-1BB1-4A32-B3D7-62EF2E629AD4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4837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781ED-5424-460A-858A-A90CA977242C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4039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27493-4FB4-41DE-B38B-B3D5515F1F81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6741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1B66F-4E61-4169-979D-EA7574628E34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1558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F4E95-80E7-4396-9576-049078989CF4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2866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4695D-09B7-4B5F-A0DC-DF7F83AA6F75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0369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5413A-79FF-439B-A4E2-61DDC4555FD4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1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CFD7-08EC-4AE3-95C7-1BF325BEAF44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23ED-A71F-4FBC-BFF2-19DE50FB5D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44769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2F67C-889E-4D36-822F-4D637EA1F98E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051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6FE17-DB2A-411B-988B-7CF42A571D5C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2402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DAA6B-C963-4209-909E-4D4A957F3A2A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9294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34428-DC4E-4449-AAE9-6EB2282AAC08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20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CFD7-08EC-4AE3-95C7-1BF325BEAF44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23ED-A71F-4FBC-BFF2-19DE50FB5D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849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CFD7-08EC-4AE3-95C7-1BF325BEAF44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23ED-A71F-4FBC-BFF2-19DE50FB5D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528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CFD7-08EC-4AE3-95C7-1BF325BEAF44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23ED-A71F-4FBC-BFF2-19DE50FB5D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331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CFD7-08EC-4AE3-95C7-1BF325BEAF44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23ED-A71F-4FBC-BFF2-19DE50FB5D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226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CFD7-08EC-4AE3-95C7-1BF325BEAF44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23ED-A71F-4FBC-BFF2-19DE50FB5D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869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CFD7-08EC-4AE3-95C7-1BF325BEAF44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23ED-A71F-4FBC-BFF2-19DE50FB5D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427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9CFD7-08EC-4AE3-95C7-1BF325BEAF44}" type="datetimeFigureOut">
              <a:rPr lang="it-IT" smtClean="0"/>
              <a:t>19/04/2015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623ED-A71F-4FBC-BFF2-19DE50FB5D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385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BA9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Click to edit Master text styles</a:t>
            </a:r>
          </a:p>
          <a:p>
            <a:pPr lvl="1"/>
            <a:r>
              <a:rPr lang="it-IT" altLang="it-IT" smtClean="0"/>
              <a:t>Second level</a:t>
            </a:r>
          </a:p>
          <a:p>
            <a:pPr lvl="2"/>
            <a:r>
              <a:rPr lang="it-IT" altLang="it-IT" smtClean="0"/>
              <a:t>Third level</a:t>
            </a:r>
          </a:p>
          <a:p>
            <a:pPr lvl="3"/>
            <a:r>
              <a:rPr lang="it-IT" altLang="it-IT" smtClean="0"/>
              <a:t>Fourth level</a:t>
            </a:r>
          </a:p>
          <a:p>
            <a:pPr lvl="4"/>
            <a:r>
              <a:rPr lang="it-IT" altLang="it-IT" smtClean="0"/>
              <a:t>Fifth level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5432425" y="44450"/>
            <a:ext cx="3429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000">
                <a:solidFill>
                  <a:srgbClr val="FFFFFF"/>
                </a:solidFill>
                <a:latin typeface="Arial" charset="0"/>
              </a:rPr>
              <a:t>Camil Demetrescu, Irene Finocchi, Giuseppe F.  Italiano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381000" y="44450"/>
            <a:ext cx="274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000" b="1">
                <a:solidFill>
                  <a:srgbClr val="FFFFFF"/>
                </a:solidFill>
                <a:latin typeface="Arial" charset="0"/>
              </a:rPr>
              <a:t>Algoritmi e strutture dati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200400" y="6543675"/>
            <a:ext cx="556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0" y="32702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0" y="64897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4302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CF74844-AA17-433B-A6C6-C36C0C7B54F8}" type="slidenum">
              <a:rPr lang="it-IT" altLang="it-IT">
                <a:solidFill>
                  <a:srgbClr val="FFFFFF"/>
                </a:solidFill>
                <a:latin typeface="Times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FFFFFF"/>
              </a:solidFill>
              <a:latin typeface="Times" pitchFamily="18" charset="0"/>
            </a:endParaRPr>
          </a:p>
        </p:txBody>
      </p:sp>
      <p:pic>
        <p:nvPicPr>
          <p:cNvPr id="2058" name="Picture 13" descr="McGraw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9663" y="6394450"/>
            <a:ext cx="414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240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BA9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Text Box 7"/>
          <p:cNvSpPr txBox="1">
            <a:spLocks noChangeArrowheads="1"/>
          </p:cNvSpPr>
          <p:nvPr/>
        </p:nvSpPr>
        <p:spPr bwMode="auto">
          <a:xfrm>
            <a:off x="5432425" y="44450"/>
            <a:ext cx="3429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000" smtClean="0">
                <a:solidFill>
                  <a:srgbClr val="FFFFFF"/>
                </a:solidFill>
                <a:latin typeface="Arial" charset="0"/>
              </a:rPr>
              <a:t>Camil Demetrescu, Irene Finocchi, Giuseppe F.  Italiano</a:t>
            </a: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381000" y="44450"/>
            <a:ext cx="2743200" cy="2444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000" b="1" smtClean="0">
                <a:solidFill>
                  <a:srgbClr val="FFFFFF"/>
                </a:solidFill>
                <a:latin typeface="Arial" charset="0"/>
              </a:rPr>
              <a:t>Algoritmi e strutture dati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200400" y="6543675"/>
            <a:ext cx="556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0" y="32702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0" y="64897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4302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886E5A9-A8D5-4EFD-8976-58B37F97DCA7}" type="slidenum">
              <a:rPr lang="it-IT" altLang="it-IT">
                <a:solidFill>
                  <a:srgbClr val="FFFFFF"/>
                </a:solidFill>
                <a:latin typeface="Times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FFFFFF"/>
              </a:solidFill>
              <a:latin typeface="Times" pitchFamily="18" charset="0"/>
            </a:endParaRPr>
          </a:p>
        </p:txBody>
      </p:sp>
      <p:pic>
        <p:nvPicPr>
          <p:cNvPr id="2058" name="Picture 13" descr="McGraw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9663" y="6394450"/>
            <a:ext cx="414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622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.univaq.it/~proietti/index_personal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2319015"/>
            <a:ext cx="8424936" cy="1470025"/>
          </a:xfrm>
        </p:spPr>
        <p:txBody>
          <a:bodyPr/>
          <a:lstStyle/>
          <a:p>
            <a:r>
              <a:rPr lang="it-IT" dirty="0">
                <a:solidFill>
                  <a:srgbClr val="FFFF00"/>
                </a:solidFill>
                <a:latin typeface="Comic Sans MS" pitchFamily="66" charset="0"/>
              </a:rPr>
              <a:t>Didattica e Fondamenti degli Algoritmi e </a:t>
            </a:r>
            <a:r>
              <a:rPr lang="it-IT" dirty="0" smtClean="0">
                <a:solidFill>
                  <a:srgbClr val="FFFF00"/>
                </a:solidFill>
                <a:latin typeface="Comic Sans MS" pitchFamily="66" charset="0"/>
              </a:rPr>
              <a:t>della Calcolabilità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b="1" dirty="0" smtClean="0">
                <a:latin typeface="Comic Sans MS" pitchFamily="66" charset="0"/>
              </a:rPr>
              <a:t>Quinta </a:t>
            </a:r>
            <a:r>
              <a:rPr lang="en-US" sz="3200" b="1" dirty="0" err="1" smtClean="0">
                <a:latin typeface="Comic Sans MS" pitchFamily="66" charset="0"/>
              </a:rPr>
              <a:t>giornata</a:t>
            </a:r>
            <a:r>
              <a:rPr lang="en-US" sz="3200" dirty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en-US" sz="3200" dirty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it-IT" sz="3200" dirty="0" smtClean="0">
                <a:solidFill>
                  <a:srgbClr val="FFFF00"/>
                </a:solidFill>
                <a:latin typeface="Comic Sans MS" pitchFamily="66" charset="0"/>
              </a:rPr>
              <a:t>Risolvere </a:t>
            </a:r>
            <a:r>
              <a:rPr lang="it-IT" sz="3200" dirty="0">
                <a:solidFill>
                  <a:srgbClr val="FF0000"/>
                </a:solidFill>
                <a:latin typeface="Comic Sans MS" pitchFamily="66" charset="0"/>
              </a:rPr>
              <a:t>efficientemente</a:t>
            </a:r>
            <a:r>
              <a:rPr lang="it-IT" sz="32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it-IT" sz="3200" dirty="0" smtClean="0">
                <a:solidFill>
                  <a:srgbClr val="FFFF00"/>
                </a:solidFill>
                <a:latin typeface="Comic Sans MS" pitchFamily="66" charset="0"/>
              </a:rPr>
              <a:t>un </a:t>
            </a:r>
            <a:r>
              <a:rPr lang="it-IT" sz="3200" dirty="0">
                <a:solidFill>
                  <a:srgbClr val="FFFF00"/>
                </a:solidFill>
                <a:latin typeface="Comic Sans MS" pitchFamily="66" charset="0"/>
              </a:rPr>
              <a:t>problema in P: </a:t>
            </a:r>
            <a:r>
              <a:rPr lang="it-IT" sz="3200" dirty="0" smtClean="0">
                <a:solidFill>
                  <a:srgbClr val="FFFF00"/>
                </a:solidFill>
                <a:latin typeface="Comic Sans MS" pitchFamily="66" charset="0"/>
              </a:rPr>
              <a:t>ancora sulla sequenza di Fibonacci.</a:t>
            </a:r>
            <a:br>
              <a:rPr lang="it-IT" sz="3200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it-IT" sz="3200" dirty="0" smtClean="0">
                <a:solidFill>
                  <a:srgbClr val="FFFF00"/>
                </a:solidFill>
                <a:latin typeface="Comic Sans MS" pitchFamily="66" charset="0"/>
              </a:rPr>
              <a:t>Il problema dell’ordinamento</a:t>
            </a:r>
            <a:r>
              <a:rPr lang="it-IT" sz="3200" dirty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it-IT" sz="3200" dirty="0">
                <a:solidFill>
                  <a:srgbClr val="FFFF00"/>
                </a:solidFill>
                <a:latin typeface="Comic Sans MS" pitchFamily="66" charset="0"/>
              </a:rPr>
            </a:br>
            <a:endParaRPr lang="en-US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4556720"/>
            <a:ext cx="7416824" cy="1752600"/>
          </a:xfrm>
        </p:spPr>
        <p:txBody>
          <a:bodyPr/>
          <a:lstStyle/>
          <a:p>
            <a:r>
              <a:rPr lang="en-US" sz="2800" dirty="0" smtClean="0">
                <a:latin typeface="Comic Sans MS" pitchFamily="66" charset="0"/>
              </a:rPr>
              <a:t>Guido </a:t>
            </a:r>
            <a:r>
              <a:rPr lang="en-US" sz="2800" dirty="0" err="1" smtClean="0">
                <a:latin typeface="Comic Sans MS" pitchFamily="66" charset="0"/>
              </a:rPr>
              <a:t>Proietti</a:t>
            </a:r>
            <a:endParaRPr lang="en-US" sz="28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Email: guido.proietti@univaq.it</a:t>
            </a:r>
          </a:p>
          <a:p>
            <a:r>
              <a:rPr lang="en-US" sz="2400" dirty="0" smtClean="0">
                <a:latin typeface="Comic Sans MS" pitchFamily="66" charset="0"/>
              </a:rPr>
              <a:t>URL: </a:t>
            </a:r>
            <a:r>
              <a:rPr lang="en-US" sz="2400" dirty="0" smtClean="0">
                <a:latin typeface="Comic Sans MS" pitchFamily="66" charset="0"/>
                <a:hlinkClick r:id="rId2"/>
              </a:rPr>
              <a:t>www.di.univaq.it/~proietti/index_personal 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5D7132-AFEA-45EE-904C-282749680961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87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1905000"/>
            <a:ext cx="8181975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59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altLang="it-IT" smtClean="0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-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45060" name="Rectangle 2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>
                <a:solidFill>
                  <a:srgbClr val="FFFFFF"/>
                </a:solidFill>
              </a:rPr>
              <a:t>Algoritmo </a:t>
            </a:r>
            <a:r>
              <a:rPr lang="it-IT" altLang="it-IT" sz="4000" b="1">
                <a:solidFill>
                  <a:srgbClr val="FFFFFF"/>
                </a:solidFill>
                <a:latin typeface="Courier" pitchFamily="49" charset="0"/>
              </a:rPr>
              <a:t>fibonacci6</a:t>
            </a:r>
            <a:endParaRPr lang="it-IT" altLang="it-IT" sz="4000" b="1">
              <a:solidFill>
                <a:srgbClr val="FFFFFF"/>
              </a:solidFill>
            </a:endParaRPr>
          </a:p>
        </p:txBody>
      </p:sp>
      <p:sp>
        <p:nvSpPr>
          <p:cNvPr id="9" name="Freccia a destra 8"/>
          <p:cNvSpPr/>
          <p:nvPr/>
        </p:nvSpPr>
        <p:spPr>
          <a:xfrm rot="9061477">
            <a:off x="5886450" y="3227388"/>
            <a:ext cx="1628775" cy="10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378700" y="2492375"/>
            <a:ext cx="129698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it-IT" altLang="it-IT" sz="2000" dirty="0">
                <a:solidFill>
                  <a:srgbClr val="FF6600"/>
                </a:solidFill>
                <a:sym typeface="Symbol"/>
              </a:rPr>
              <a:t>passaggio per </a:t>
            </a:r>
            <a:r>
              <a:rPr lang="it-IT" altLang="it-IT" sz="2000" b="1" dirty="0">
                <a:solidFill>
                  <a:srgbClr val="FF6600"/>
                </a:solidFill>
                <a:sym typeface="Symbol"/>
              </a:rPr>
              <a:t>valore</a:t>
            </a:r>
            <a:endParaRPr lang="it-IT" altLang="it-IT" sz="2000" b="1" dirty="0">
              <a:solidFill>
                <a:srgbClr val="FF6600"/>
              </a:solidFill>
            </a:endParaRPr>
          </a:p>
        </p:txBody>
      </p:sp>
      <p:sp>
        <p:nvSpPr>
          <p:cNvPr id="11" name="Freccia a destra 10"/>
          <p:cNvSpPr/>
          <p:nvPr/>
        </p:nvSpPr>
        <p:spPr>
          <a:xfrm rot="7909359">
            <a:off x="6447631" y="3278982"/>
            <a:ext cx="1185863" cy="107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16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altLang="it-IT" smtClean="0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-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86800" cy="2895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mtClean="0"/>
              <a:t>Tutto il tempo è speso nella funzione </a:t>
            </a:r>
            <a:r>
              <a:rPr lang="it-IT" altLang="it-IT" smtClean="0">
                <a:latin typeface="Courier" pitchFamily="49" charset="0"/>
              </a:rPr>
              <a:t>potenzaDiMatrice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mtClean="0"/>
              <a:t>All’interno della funzione si spende tempo costante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mtClean="0"/>
              <a:t>Si esegue una chiamata ricorsiva con input </a:t>
            </a:r>
            <a:r>
              <a:rPr lang="it-IT" altLang="it-IT" smtClean="0">
                <a:solidFill>
                  <a:srgbClr val="FFFF00"/>
                </a:solidFill>
                <a:sym typeface="Symbol" pitchFamily="18" charset="2"/>
              </a:rPr>
              <a:t></a:t>
            </a:r>
            <a:r>
              <a:rPr lang="it-IT" altLang="it-IT" smtClean="0">
                <a:solidFill>
                  <a:srgbClr val="FFFF00"/>
                </a:solidFill>
              </a:rPr>
              <a:t>n/2</a:t>
            </a:r>
            <a:r>
              <a:rPr lang="it-IT" altLang="it-IT" smtClean="0">
                <a:solidFill>
                  <a:srgbClr val="FFFF00"/>
                </a:solidFill>
                <a:sym typeface="Symbol" pitchFamily="18" charset="2"/>
              </a:rPr>
              <a:t></a:t>
            </a:r>
            <a:r>
              <a:rPr lang="it-IT" altLang="it-IT" smtClean="0"/>
              <a:t> </a:t>
            </a:r>
          </a:p>
          <a:p>
            <a:pPr lvl="1" eaLnBrk="1" hangingPunct="1">
              <a:lnSpc>
                <a:spcPct val="90000"/>
              </a:lnSpc>
            </a:pPr>
            <a:endParaRPr lang="it-IT" altLang="it-IT" sz="1600" smtClean="0"/>
          </a:p>
          <a:p>
            <a:pPr eaLnBrk="1" hangingPunct="1">
              <a:lnSpc>
                <a:spcPct val="90000"/>
              </a:lnSpc>
            </a:pPr>
            <a:r>
              <a:rPr lang="it-IT" altLang="it-IT" smtClean="0"/>
              <a:t>L’equazione di ricorrenza è pertanto:</a:t>
            </a: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>
                <a:solidFill>
                  <a:srgbClr val="FFFFFF"/>
                </a:solidFill>
              </a:rPr>
              <a:t>Tempo di esecuzione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81000" y="4632325"/>
            <a:ext cx="8305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it-IT" altLang="it-IT" sz="3000">
                <a:solidFill>
                  <a:srgbClr val="FFFF00"/>
                </a:solidFill>
              </a:rPr>
              <a:t>T(n) = T(</a:t>
            </a:r>
            <a:r>
              <a:rPr lang="it-IT" altLang="it-IT" sz="3000">
                <a:solidFill>
                  <a:srgbClr val="FFFF00"/>
                </a:solidFill>
                <a:sym typeface="Symbol" pitchFamily="18" charset="2"/>
              </a:rPr>
              <a:t></a:t>
            </a:r>
            <a:r>
              <a:rPr lang="it-IT" altLang="it-IT" sz="3000">
                <a:solidFill>
                  <a:srgbClr val="FFFF00"/>
                </a:solidFill>
              </a:rPr>
              <a:t>n/2</a:t>
            </a:r>
            <a:r>
              <a:rPr lang="it-IT" altLang="it-IT" sz="3000">
                <a:solidFill>
                  <a:srgbClr val="FFFF00"/>
                </a:solidFill>
                <a:sym typeface="Symbol" pitchFamily="18" charset="2"/>
              </a:rPr>
              <a:t></a:t>
            </a:r>
            <a:r>
              <a:rPr lang="it-IT" altLang="it-IT" sz="3000">
                <a:solidFill>
                  <a:srgbClr val="FFFF00"/>
                </a:solidFill>
              </a:rPr>
              <a:t>) + Θ(1)</a:t>
            </a:r>
            <a:endParaRPr lang="en-US" altLang="it-IT" sz="3000">
              <a:solidFill>
                <a:srgbClr val="FFFF00"/>
              </a:solidFill>
            </a:endParaRPr>
          </a:p>
        </p:txBody>
      </p:sp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304800" y="525780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it-IT" altLang="it-IT" sz="3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07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altLang="it-IT" smtClean="0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-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>
                <a:solidFill>
                  <a:srgbClr val="FFFFFF"/>
                </a:solidFill>
              </a:rPr>
              <a:t>Metodo dell’iterazione</a:t>
            </a:r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458788" y="1268413"/>
            <a:ext cx="8001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it-IT" altLang="it-IT" sz="3200">
                <a:solidFill>
                  <a:srgbClr val="FFFFFF"/>
                </a:solidFill>
              </a:rPr>
              <a:t>Si può dimostrare che</a:t>
            </a:r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304800" y="246380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it-IT" altLang="it-IT" sz="3200">
              <a:solidFill>
                <a:srgbClr val="FFFF00"/>
              </a:solidFill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1844675"/>
            <a:ext cx="914400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it-IT" altLang="it-IT" sz="3200" dirty="0">
                <a:solidFill>
                  <a:srgbClr val="FFFF00"/>
                </a:solidFill>
              </a:rPr>
              <a:t>T(n) = Θ(log</a:t>
            </a:r>
            <a:r>
              <a:rPr lang="it-IT" altLang="it-IT" sz="3200" baseline="-25000" dirty="0">
                <a:solidFill>
                  <a:srgbClr val="FFFF00"/>
                </a:solidFill>
              </a:rPr>
              <a:t>2 </a:t>
            </a:r>
            <a:r>
              <a:rPr lang="it-IT" altLang="it-IT" sz="3200" dirty="0">
                <a:solidFill>
                  <a:srgbClr val="FFFF00"/>
                </a:solidFill>
              </a:rPr>
              <a:t>n )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it-IT" altLang="it-IT" sz="3200" dirty="0">
                <a:solidFill>
                  <a:srgbClr val="FFFFFF"/>
                </a:solidFill>
              </a:rPr>
              <a:t>Infatti:</a:t>
            </a:r>
            <a:r>
              <a:rPr lang="it-IT" altLang="it-IT" sz="3200" dirty="0">
                <a:solidFill>
                  <a:srgbClr val="FFFF00"/>
                </a:solidFill>
              </a:rPr>
              <a:t> T(n)=</a:t>
            </a:r>
            <a:r>
              <a:rPr lang="it-IT" altLang="it-IT" sz="3200" dirty="0">
                <a:solidFill>
                  <a:srgbClr val="FF99CC"/>
                </a:solidFill>
              </a:rPr>
              <a:t>T(</a:t>
            </a:r>
            <a:r>
              <a:rPr lang="it-IT" altLang="it-IT" sz="3200" dirty="0">
                <a:solidFill>
                  <a:srgbClr val="FF99CC"/>
                </a:solidFill>
                <a:sym typeface="Symbol"/>
              </a:rPr>
              <a:t></a:t>
            </a:r>
            <a:r>
              <a:rPr lang="it-IT" altLang="it-IT" sz="3200" dirty="0">
                <a:solidFill>
                  <a:srgbClr val="FF99CC"/>
                </a:solidFill>
              </a:rPr>
              <a:t>n/2</a:t>
            </a:r>
            <a:r>
              <a:rPr lang="it-IT" altLang="it-IT" sz="3200" dirty="0">
                <a:solidFill>
                  <a:srgbClr val="FF99CC"/>
                </a:solidFill>
                <a:sym typeface="Symbol"/>
              </a:rPr>
              <a:t></a:t>
            </a:r>
            <a:r>
              <a:rPr lang="it-IT" altLang="it-IT" sz="3200" dirty="0">
                <a:solidFill>
                  <a:srgbClr val="FF99CC"/>
                </a:solidFill>
              </a:rPr>
              <a:t>)</a:t>
            </a:r>
            <a:r>
              <a:rPr lang="it-IT" altLang="it-IT" sz="3200" dirty="0">
                <a:solidFill>
                  <a:srgbClr val="FFFF00"/>
                </a:solidFill>
              </a:rPr>
              <a:t>+</a:t>
            </a:r>
            <a:r>
              <a:rPr lang="it-IT" altLang="it-IT" sz="3200" dirty="0">
                <a:solidFill>
                  <a:srgbClr val="FFC000"/>
                </a:solidFill>
              </a:rPr>
              <a:t>Θ(1)</a:t>
            </a:r>
            <a:r>
              <a:rPr lang="it-IT" altLang="it-IT" sz="3200" dirty="0">
                <a:solidFill>
                  <a:srgbClr val="FFFF00"/>
                </a:solidFill>
              </a:rPr>
              <a:t>=</a:t>
            </a:r>
            <a:r>
              <a:rPr lang="it-IT" altLang="it-IT" sz="3200" dirty="0">
                <a:solidFill>
                  <a:srgbClr val="FF99CC"/>
                </a:solidFill>
              </a:rPr>
              <a:t>(</a:t>
            </a:r>
            <a:r>
              <a:rPr lang="it-IT" altLang="it-IT" sz="3200" dirty="0">
                <a:solidFill>
                  <a:srgbClr val="AAE2CA">
                    <a:lumMod val="75000"/>
                  </a:srgbClr>
                </a:solidFill>
              </a:rPr>
              <a:t>T(</a:t>
            </a:r>
            <a:r>
              <a:rPr lang="it-IT" altLang="it-IT" sz="3200" dirty="0">
                <a:solidFill>
                  <a:srgbClr val="AAE2CA">
                    <a:lumMod val="75000"/>
                  </a:srgbClr>
                </a:solidFill>
                <a:sym typeface="Symbol"/>
              </a:rPr>
              <a:t> </a:t>
            </a:r>
            <a:r>
              <a:rPr lang="it-IT" altLang="it-IT" sz="3200" dirty="0">
                <a:solidFill>
                  <a:srgbClr val="AAE2CA">
                    <a:lumMod val="75000"/>
                  </a:srgbClr>
                </a:solidFill>
              </a:rPr>
              <a:t>n/2</a:t>
            </a:r>
            <a:r>
              <a:rPr lang="it-IT" altLang="it-IT" sz="3200" baseline="30000" dirty="0">
                <a:solidFill>
                  <a:srgbClr val="AAE2CA">
                    <a:lumMod val="75000"/>
                  </a:srgbClr>
                </a:solidFill>
              </a:rPr>
              <a:t>2</a:t>
            </a:r>
            <a:r>
              <a:rPr lang="it-IT" altLang="it-IT" sz="3200" dirty="0">
                <a:solidFill>
                  <a:srgbClr val="AAE2CA">
                    <a:lumMod val="75000"/>
                  </a:srgbClr>
                </a:solidFill>
                <a:sym typeface="Symbol"/>
              </a:rPr>
              <a:t></a:t>
            </a:r>
            <a:r>
              <a:rPr lang="it-IT" altLang="it-IT" sz="3200" dirty="0">
                <a:solidFill>
                  <a:srgbClr val="AAE2CA">
                    <a:lumMod val="75000"/>
                  </a:srgbClr>
                </a:solidFill>
              </a:rPr>
              <a:t>)</a:t>
            </a:r>
            <a:r>
              <a:rPr lang="it-IT" altLang="it-IT" sz="3200" dirty="0">
                <a:solidFill>
                  <a:srgbClr val="FF99CC"/>
                </a:solidFill>
              </a:rPr>
              <a:t>+Θ(1))</a:t>
            </a:r>
            <a:r>
              <a:rPr lang="it-IT" altLang="it-IT" sz="3200" dirty="0">
                <a:solidFill>
                  <a:srgbClr val="FFFF00"/>
                </a:solidFill>
              </a:rPr>
              <a:t>+</a:t>
            </a:r>
            <a:r>
              <a:rPr lang="it-IT" altLang="it-IT" sz="3200" dirty="0">
                <a:solidFill>
                  <a:srgbClr val="FFC000"/>
                </a:solidFill>
              </a:rPr>
              <a:t>Θ(1)</a:t>
            </a:r>
            <a:r>
              <a:rPr lang="it-IT" altLang="it-IT" sz="3200" dirty="0">
                <a:solidFill>
                  <a:srgbClr val="FFFF00"/>
                </a:solidFill>
              </a:rPr>
              <a:t>=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it-IT" altLang="it-IT" sz="3200" dirty="0">
                <a:solidFill>
                  <a:srgbClr val="FFFF00"/>
                </a:solidFill>
              </a:rPr>
              <a:t> =</a:t>
            </a:r>
            <a:r>
              <a:rPr lang="it-IT" altLang="it-IT" sz="3200" dirty="0">
                <a:solidFill>
                  <a:srgbClr val="FF99CC"/>
                </a:solidFill>
              </a:rPr>
              <a:t>(</a:t>
            </a:r>
            <a:r>
              <a:rPr lang="it-IT" altLang="it-IT" sz="3200" dirty="0">
                <a:solidFill>
                  <a:srgbClr val="00CC99"/>
                </a:solidFill>
              </a:rPr>
              <a:t>(</a:t>
            </a:r>
            <a:r>
              <a:rPr lang="it-IT" altLang="it-IT" sz="3200" dirty="0">
                <a:solidFill>
                  <a:srgbClr val="00CC99">
                    <a:lumMod val="20000"/>
                    <a:lumOff val="80000"/>
                  </a:srgbClr>
                </a:solidFill>
              </a:rPr>
              <a:t>T(</a:t>
            </a:r>
            <a:r>
              <a:rPr lang="it-IT" altLang="it-IT" sz="3200" dirty="0">
                <a:solidFill>
                  <a:srgbClr val="00CC99">
                    <a:lumMod val="20000"/>
                    <a:lumOff val="80000"/>
                  </a:srgbClr>
                </a:solidFill>
                <a:sym typeface="Symbol"/>
              </a:rPr>
              <a:t></a:t>
            </a:r>
            <a:r>
              <a:rPr lang="it-IT" altLang="it-IT" sz="3200" dirty="0">
                <a:solidFill>
                  <a:srgbClr val="00CC99">
                    <a:lumMod val="20000"/>
                    <a:lumOff val="80000"/>
                  </a:srgbClr>
                </a:solidFill>
              </a:rPr>
              <a:t>n/2</a:t>
            </a:r>
            <a:r>
              <a:rPr lang="it-IT" altLang="it-IT" sz="3200" baseline="30000" dirty="0">
                <a:solidFill>
                  <a:srgbClr val="00CC99">
                    <a:lumMod val="20000"/>
                    <a:lumOff val="80000"/>
                  </a:srgbClr>
                </a:solidFill>
              </a:rPr>
              <a:t>3</a:t>
            </a:r>
            <a:r>
              <a:rPr lang="it-IT" altLang="it-IT" sz="3200" dirty="0">
                <a:solidFill>
                  <a:srgbClr val="00CC99">
                    <a:lumMod val="20000"/>
                    <a:lumOff val="80000"/>
                  </a:srgbClr>
                </a:solidFill>
                <a:sym typeface="Symbol"/>
              </a:rPr>
              <a:t></a:t>
            </a:r>
            <a:r>
              <a:rPr lang="it-IT" altLang="it-IT" sz="3200" dirty="0">
                <a:solidFill>
                  <a:srgbClr val="00CC99">
                    <a:lumMod val="20000"/>
                    <a:lumOff val="80000"/>
                  </a:srgbClr>
                </a:solidFill>
              </a:rPr>
              <a:t>)</a:t>
            </a:r>
            <a:r>
              <a:rPr lang="it-IT" altLang="it-IT" sz="3200" dirty="0">
                <a:solidFill>
                  <a:srgbClr val="00CC99"/>
                </a:solidFill>
              </a:rPr>
              <a:t>+Θ(1))</a:t>
            </a:r>
            <a:r>
              <a:rPr lang="it-IT" altLang="it-IT" sz="3200" dirty="0">
                <a:solidFill>
                  <a:srgbClr val="FF99CC"/>
                </a:solidFill>
              </a:rPr>
              <a:t>+Θ(1))</a:t>
            </a:r>
            <a:r>
              <a:rPr lang="it-IT" altLang="it-IT" sz="3200" dirty="0">
                <a:solidFill>
                  <a:srgbClr val="FFC000"/>
                </a:solidFill>
              </a:rPr>
              <a:t>+Θ(1)</a:t>
            </a:r>
            <a:r>
              <a:rPr lang="it-IT" altLang="it-IT" sz="3200" dirty="0">
                <a:solidFill>
                  <a:srgbClr val="FFFF00"/>
                </a:solidFill>
              </a:rPr>
              <a:t>=…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it-IT" altLang="it-IT" sz="3200" dirty="0">
                <a:solidFill>
                  <a:srgbClr val="FFFFFF"/>
                </a:solidFill>
              </a:rPr>
              <a:t>    e per </a:t>
            </a:r>
            <a:r>
              <a:rPr lang="it-IT" altLang="it-IT" sz="3200" dirty="0">
                <a:solidFill>
                  <a:srgbClr val="FFFF00"/>
                </a:solidFill>
              </a:rPr>
              <a:t>k = </a:t>
            </a:r>
            <a:r>
              <a:rPr lang="it-IT" altLang="it-IT" sz="3200" dirty="0">
                <a:solidFill>
                  <a:srgbClr val="FFFF00"/>
                </a:solidFill>
                <a:sym typeface="Symbol"/>
              </a:rPr>
              <a:t></a:t>
            </a:r>
            <a:r>
              <a:rPr lang="it-IT" altLang="it-IT" sz="3200" dirty="0">
                <a:solidFill>
                  <a:srgbClr val="FFFF00"/>
                </a:solidFill>
              </a:rPr>
              <a:t>log</a:t>
            </a:r>
            <a:r>
              <a:rPr lang="it-IT" altLang="it-IT" sz="3200" baseline="-25000" dirty="0">
                <a:solidFill>
                  <a:srgbClr val="FFFF00"/>
                </a:solidFill>
              </a:rPr>
              <a:t>2 </a:t>
            </a:r>
            <a:r>
              <a:rPr lang="it-IT" altLang="it-IT" sz="3200" dirty="0">
                <a:solidFill>
                  <a:srgbClr val="FFFF00"/>
                </a:solidFill>
              </a:rPr>
              <a:t>n</a:t>
            </a:r>
            <a:r>
              <a:rPr lang="it-IT" altLang="it-IT" sz="3200" dirty="0">
                <a:solidFill>
                  <a:srgbClr val="FFFF00"/>
                </a:solidFill>
                <a:sym typeface="Symbol"/>
              </a:rPr>
              <a:t> </a:t>
            </a:r>
            <a:r>
              <a:rPr lang="it-IT" altLang="it-IT" sz="3200" dirty="0">
                <a:solidFill>
                  <a:srgbClr val="FFFF00"/>
                </a:solidFill>
              </a:rPr>
              <a:t> </a:t>
            </a:r>
            <a:r>
              <a:rPr lang="it-IT" altLang="it-IT" sz="3200" dirty="0">
                <a:solidFill>
                  <a:srgbClr val="FFFFFF"/>
                </a:solidFill>
              </a:rPr>
              <a:t>si ha </a:t>
            </a:r>
            <a:r>
              <a:rPr lang="it-IT" altLang="it-IT" sz="3200" dirty="0">
                <a:solidFill>
                  <a:srgbClr val="FFFF00"/>
                </a:solidFill>
                <a:sym typeface="Symbol"/>
              </a:rPr>
              <a:t></a:t>
            </a:r>
            <a:r>
              <a:rPr lang="it-IT" altLang="it-IT" sz="3200" dirty="0">
                <a:solidFill>
                  <a:srgbClr val="FFFB05"/>
                </a:solidFill>
              </a:rPr>
              <a:t>n/2</a:t>
            </a:r>
            <a:r>
              <a:rPr lang="it-IT" altLang="it-IT" sz="3200" baseline="30000" dirty="0">
                <a:solidFill>
                  <a:srgbClr val="FFFB05"/>
                </a:solidFill>
              </a:rPr>
              <a:t>k</a:t>
            </a:r>
            <a:r>
              <a:rPr lang="it-IT" altLang="it-IT" sz="3200" dirty="0">
                <a:solidFill>
                  <a:srgbClr val="FFFF00"/>
                </a:solidFill>
                <a:sym typeface="Symbol"/>
              </a:rPr>
              <a:t> </a:t>
            </a:r>
            <a:r>
              <a:rPr lang="it-IT" altLang="it-IT" sz="3200" dirty="0">
                <a:solidFill>
                  <a:srgbClr val="FFFB05"/>
                </a:solidFill>
              </a:rPr>
              <a:t>= 1 </a:t>
            </a:r>
            <a:r>
              <a:rPr lang="it-IT" altLang="it-IT" sz="3200" dirty="0">
                <a:solidFill>
                  <a:srgbClr val="FFFFFF"/>
                </a:solidFill>
              </a:rPr>
              <a:t>e quindi</a:t>
            </a:r>
          </a:p>
          <a:p>
            <a:pPr algn="ctr">
              <a:spcBef>
                <a:spcPct val="20000"/>
              </a:spcBef>
              <a:defRPr/>
            </a:pPr>
            <a:r>
              <a:rPr lang="it-IT" altLang="it-IT" sz="3200" dirty="0">
                <a:solidFill>
                  <a:srgbClr val="FFFF00"/>
                </a:solidFill>
              </a:rPr>
              <a:t>T(n)=</a:t>
            </a:r>
            <a:r>
              <a:rPr lang="it-IT" altLang="it-IT" sz="3200" dirty="0">
                <a:solidFill>
                  <a:srgbClr val="FFFFFF"/>
                </a:solidFill>
              </a:rPr>
              <a:t>((…(T(</a:t>
            </a:r>
            <a:r>
              <a:rPr lang="it-IT" altLang="it-IT" sz="3200" dirty="0">
                <a:solidFill>
                  <a:srgbClr val="FFFFFF"/>
                </a:solidFill>
                <a:sym typeface="Symbol"/>
              </a:rPr>
              <a:t></a:t>
            </a:r>
            <a:r>
              <a:rPr lang="it-IT" altLang="it-IT" sz="3200" dirty="0">
                <a:solidFill>
                  <a:srgbClr val="FFFFFF"/>
                </a:solidFill>
              </a:rPr>
              <a:t>n/2</a:t>
            </a:r>
            <a:r>
              <a:rPr lang="it-IT" altLang="it-IT" sz="3200" baseline="30000" dirty="0">
                <a:solidFill>
                  <a:srgbClr val="FFFFFF"/>
                </a:solidFill>
              </a:rPr>
              <a:t>k</a:t>
            </a:r>
            <a:r>
              <a:rPr lang="it-IT" altLang="it-IT" sz="3200" dirty="0">
                <a:solidFill>
                  <a:srgbClr val="FFFFFF"/>
                </a:solidFill>
                <a:sym typeface="Symbol"/>
              </a:rPr>
              <a:t></a:t>
            </a:r>
            <a:r>
              <a:rPr lang="it-IT" altLang="it-IT" sz="3200" dirty="0">
                <a:solidFill>
                  <a:srgbClr val="FFFFFF"/>
                </a:solidFill>
              </a:rPr>
              <a:t>)+Θ(1))+…</a:t>
            </a:r>
            <a:r>
              <a:rPr lang="it-IT" altLang="it-IT" sz="3200" dirty="0">
                <a:solidFill>
                  <a:srgbClr val="00CC99"/>
                </a:solidFill>
              </a:rPr>
              <a:t>+Θ(1))</a:t>
            </a:r>
            <a:r>
              <a:rPr lang="it-IT" altLang="it-IT" sz="3200" dirty="0">
                <a:solidFill>
                  <a:srgbClr val="FF99CC"/>
                </a:solidFill>
              </a:rPr>
              <a:t>+Θ(1))</a:t>
            </a:r>
            <a:r>
              <a:rPr lang="it-IT" altLang="it-IT" sz="3200" dirty="0">
                <a:solidFill>
                  <a:srgbClr val="FFC000"/>
                </a:solidFill>
              </a:rPr>
              <a:t>+Θ(1)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it-IT" altLang="it-IT" sz="3200" dirty="0">
                <a:solidFill>
                  <a:srgbClr val="FFFFFF"/>
                </a:solidFill>
              </a:rPr>
              <a:t>= T(1)+k∙Θ(1) = Θ(1) + </a:t>
            </a:r>
            <a:r>
              <a:rPr lang="it-IT" altLang="it-IT" sz="3200" dirty="0">
                <a:solidFill>
                  <a:srgbClr val="FFFFFF"/>
                </a:solidFill>
                <a:sym typeface="Symbol"/>
              </a:rPr>
              <a:t></a:t>
            </a:r>
            <a:r>
              <a:rPr lang="it-IT" altLang="it-IT" sz="3200" dirty="0">
                <a:solidFill>
                  <a:srgbClr val="FFFFFF"/>
                </a:solidFill>
              </a:rPr>
              <a:t>log</a:t>
            </a:r>
            <a:r>
              <a:rPr lang="it-IT" altLang="it-IT" sz="3200" baseline="-25000" dirty="0">
                <a:solidFill>
                  <a:srgbClr val="FFFFFF"/>
                </a:solidFill>
              </a:rPr>
              <a:t>2 </a:t>
            </a:r>
            <a:r>
              <a:rPr lang="it-IT" altLang="it-IT" sz="3200" dirty="0">
                <a:solidFill>
                  <a:srgbClr val="FFFFFF"/>
                </a:solidFill>
              </a:rPr>
              <a:t>n</a:t>
            </a:r>
            <a:r>
              <a:rPr lang="it-IT" altLang="it-IT" sz="3200" dirty="0">
                <a:solidFill>
                  <a:srgbClr val="FFFFFF"/>
                </a:solidFill>
                <a:sym typeface="Symbol"/>
              </a:rPr>
              <a:t></a:t>
            </a:r>
            <a:r>
              <a:rPr lang="it-IT" altLang="it-IT" sz="3200" dirty="0">
                <a:solidFill>
                  <a:srgbClr val="FFFFFF"/>
                </a:solidFill>
              </a:rPr>
              <a:t>∙Θ(1)</a:t>
            </a:r>
            <a:r>
              <a:rPr lang="it-IT" altLang="it-IT" sz="3200" dirty="0">
                <a:solidFill>
                  <a:srgbClr val="FFFFFF"/>
                </a:solidFill>
                <a:sym typeface="Symbol"/>
              </a:rPr>
              <a:t> =</a:t>
            </a:r>
            <a:r>
              <a:rPr lang="it-IT" altLang="it-IT" sz="3200" dirty="0">
                <a:solidFill>
                  <a:srgbClr val="FFFF00"/>
                </a:solidFill>
                <a:sym typeface="Symbol"/>
              </a:rPr>
              <a:t> </a:t>
            </a:r>
            <a:r>
              <a:rPr lang="it-IT" altLang="it-IT" sz="3200" dirty="0">
                <a:solidFill>
                  <a:srgbClr val="FFFF00"/>
                </a:solidFill>
              </a:rPr>
              <a:t>Θ(log n)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609600" y="5407025"/>
            <a:ext cx="8001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it-IT" altLang="it-IT" sz="3200">
                <a:solidFill>
                  <a:srgbClr val="FFFFFF"/>
                </a:solidFill>
                <a:latin typeface="Courier" pitchFamily="49" charset="0"/>
              </a:rPr>
              <a:t>fibonacci6</a:t>
            </a:r>
            <a:r>
              <a:rPr lang="it-IT" altLang="it-IT" sz="3200">
                <a:solidFill>
                  <a:srgbClr val="FFFFFF"/>
                </a:solidFill>
              </a:rPr>
              <a:t> è quindi </a:t>
            </a:r>
            <a:r>
              <a:rPr lang="it-IT" altLang="it-IT" sz="3200">
                <a:solidFill>
                  <a:srgbClr val="FFFF00"/>
                </a:solidFill>
              </a:rPr>
              <a:t>esponenzialmente</a:t>
            </a:r>
            <a:r>
              <a:rPr lang="it-IT" altLang="it-IT" sz="3200">
                <a:solidFill>
                  <a:srgbClr val="FFFFFF"/>
                </a:solidFill>
              </a:rPr>
              <a:t> più veloce di </a:t>
            </a:r>
            <a:r>
              <a:rPr lang="it-IT" altLang="it-IT" sz="3200">
                <a:solidFill>
                  <a:srgbClr val="FFFFFF"/>
                </a:solidFill>
                <a:latin typeface="Courier" pitchFamily="49" charset="0"/>
              </a:rPr>
              <a:t>fibonacci5</a:t>
            </a:r>
            <a:r>
              <a:rPr lang="it-IT" altLang="it-IT" sz="3200">
                <a:solidFill>
                  <a:srgbClr val="FFFFFF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5364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altLang="it-IT" smtClean="0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-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48131" name="Rectangle 2"/>
          <p:cNvSpPr>
            <a:spLocks noChangeArrowheads="1"/>
          </p:cNvSpPr>
          <p:nvPr/>
        </p:nvSpPr>
        <p:spPr bwMode="black">
          <a:xfrm>
            <a:off x="457200" y="404813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 dirty="0" smtClean="0">
                <a:solidFill>
                  <a:srgbClr val="FFFFFF"/>
                </a:solidFill>
              </a:rPr>
              <a:t>Riepilogo costi su una RAM</a:t>
            </a:r>
            <a:endParaRPr lang="it-IT" altLang="it-IT" sz="4000" b="1" dirty="0">
              <a:solidFill>
                <a:srgbClr val="FFFFFF"/>
              </a:solidFill>
            </a:endParaRPr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685800" y="1196975"/>
            <a:ext cx="7989888" cy="44640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8133" name="Line 4"/>
          <p:cNvSpPr>
            <a:spLocks noChangeShapeType="1"/>
          </p:cNvSpPr>
          <p:nvPr/>
        </p:nvSpPr>
        <p:spPr bwMode="auto">
          <a:xfrm>
            <a:off x="3492500" y="1196975"/>
            <a:ext cx="12700" cy="451802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8134" name="Line 5"/>
          <p:cNvSpPr>
            <a:spLocks noChangeShapeType="1"/>
          </p:cNvSpPr>
          <p:nvPr/>
        </p:nvSpPr>
        <p:spPr bwMode="auto">
          <a:xfrm>
            <a:off x="6156325" y="1196975"/>
            <a:ext cx="15875" cy="451802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8135" name="Line 6"/>
          <p:cNvSpPr>
            <a:spLocks noChangeShapeType="1"/>
          </p:cNvSpPr>
          <p:nvPr/>
        </p:nvSpPr>
        <p:spPr bwMode="auto">
          <a:xfrm>
            <a:off x="685800" y="2743200"/>
            <a:ext cx="7924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8136" name="Line 7"/>
          <p:cNvSpPr>
            <a:spLocks noChangeShapeType="1"/>
          </p:cNvSpPr>
          <p:nvPr/>
        </p:nvSpPr>
        <p:spPr bwMode="auto">
          <a:xfrm>
            <a:off x="685800" y="3352800"/>
            <a:ext cx="7924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8137" name="Line 8"/>
          <p:cNvSpPr>
            <a:spLocks noChangeShapeType="1"/>
          </p:cNvSpPr>
          <p:nvPr/>
        </p:nvSpPr>
        <p:spPr bwMode="auto">
          <a:xfrm>
            <a:off x="685800" y="3962400"/>
            <a:ext cx="7924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8138" name="Line 9"/>
          <p:cNvSpPr>
            <a:spLocks noChangeShapeType="1"/>
          </p:cNvSpPr>
          <p:nvPr/>
        </p:nvSpPr>
        <p:spPr bwMode="auto">
          <a:xfrm>
            <a:off x="685800" y="4572000"/>
            <a:ext cx="7924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8139" name="Line 10"/>
          <p:cNvSpPr>
            <a:spLocks noChangeShapeType="1"/>
          </p:cNvSpPr>
          <p:nvPr/>
        </p:nvSpPr>
        <p:spPr bwMode="auto">
          <a:xfrm>
            <a:off x="685800" y="5181600"/>
            <a:ext cx="7924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8140" name="Rectangle 11"/>
          <p:cNvSpPr>
            <a:spLocks noChangeArrowheads="1"/>
          </p:cNvSpPr>
          <p:nvPr/>
        </p:nvSpPr>
        <p:spPr bwMode="auto">
          <a:xfrm>
            <a:off x="1143000" y="5229225"/>
            <a:ext cx="201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>
                <a:solidFill>
                  <a:srgbClr val="FFFF00"/>
                </a:solidFill>
                <a:latin typeface="Courier" pitchFamily="49" charset="0"/>
              </a:rPr>
              <a:t>fibonacci6</a:t>
            </a:r>
          </a:p>
        </p:txBody>
      </p:sp>
      <p:sp>
        <p:nvSpPr>
          <p:cNvPr id="48141" name="Rectangle 12"/>
          <p:cNvSpPr>
            <a:spLocks noChangeArrowheads="1"/>
          </p:cNvSpPr>
          <p:nvPr/>
        </p:nvSpPr>
        <p:spPr bwMode="auto">
          <a:xfrm>
            <a:off x="1143000" y="4648200"/>
            <a:ext cx="201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>
                <a:solidFill>
                  <a:srgbClr val="FFFF00"/>
                </a:solidFill>
                <a:latin typeface="Courier" pitchFamily="49" charset="0"/>
              </a:rPr>
              <a:t>fibonacci5</a:t>
            </a:r>
          </a:p>
        </p:txBody>
      </p:sp>
      <p:sp>
        <p:nvSpPr>
          <p:cNvPr id="48142" name="Rectangle 13"/>
          <p:cNvSpPr>
            <a:spLocks noChangeArrowheads="1"/>
          </p:cNvSpPr>
          <p:nvPr/>
        </p:nvSpPr>
        <p:spPr bwMode="auto">
          <a:xfrm>
            <a:off x="1143000" y="4038600"/>
            <a:ext cx="201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>
                <a:solidFill>
                  <a:srgbClr val="FFFF00"/>
                </a:solidFill>
                <a:latin typeface="Courier" pitchFamily="49" charset="0"/>
              </a:rPr>
              <a:t>fibonacci4</a:t>
            </a:r>
          </a:p>
        </p:txBody>
      </p:sp>
      <p:sp>
        <p:nvSpPr>
          <p:cNvPr id="48143" name="Rectangle 14"/>
          <p:cNvSpPr>
            <a:spLocks noChangeArrowheads="1"/>
          </p:cNvSpPr>
          <p:nvPr/>
        </p:nvSpPr>
        <p:spPr bwMode="auto">
          <a:xfrm>
            <a:off x="1143000" y="3429000"/>
            <a:ext cx="201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>
                <a:solidFill>
                  <a:srgbClr val="FFFF00"/>
                </a:solidFill>
                <a:latin typeface="Courier" pitchFamily="49" charset="0"/>
              </a:rPr>
              <a:t>fibonacci3</a:t>
            </a:r>
          </a:p>
        </p:txBody>
      </p:sp>
      <p:sp>
        <p:nvSpPr>
          <p:cNvPr id="48144" name="Rectangle 15"/>
          <p:cNvSpPr>
            <a:spLocks noChangeArrowheads="1"/>
          </p:cNvSpPr>
          <p:nvPr/>
        </p:nvSpPr>
        <p:spPr bwMode="auto">
          <a:xfrm>
            <a:off x="1143000" y="2819400"/>
            <a:ext cx="201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>
                <a:solidFill>
                  <a:srgbClr val="FFFF00"/>
                </a:solidFill>
                <a:latin typeface="Courier" pitchFamily="49" charset="0"/>
              </a:rPr>
              <a:t>fibonacci2</a:t>
            </a:r>
          </a:p>
        </p:txBody>
      </p:sp>
      <p:sp>
        <p:nvSpPr>
          <p:cNvPr id="48145" name="Rectangle 16"/>
          <p:cNvSpPr>
            <a:spLocks noChangeArrowheads="1"/>
          </p:cNvSpPr>
          <p:nvPr/>
        </p:nvSpPr>
        <p:spPr bwMode="auto">
          <a:xfrm>
            <a:off x="4149725" y="5164138"/>
            <a:ext cx="1241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 dirty="0" smtClean="0">
                <a:solidFill>
                  <a:srgbClr val="FFFF00"/>
                </a:solidFill>
              </a:rPr>
              <a:t>Θ(log </a:t>
            </a:r>
            <a:r>
              <a:rPr lang="it-IT" altLang="it-IT" sz="2400" dirty="0">
                <a:solidFill>
                  <a:srgbClr val="FFFF00"/>
                </a:solidFill>
              </a:rPr>
              <a:t>n)</a:t>
            </a:r>
          </a:p>
        </p:txBody>
      </p:sp>
      <p:sp>
        <p:nvSpPr>
          <p:cNvPr id="48146" name="Rectangle 17"/>
          <p:cNvSpPr>
            <a:spLocks noChangeArrowheads="1"/>
          </p:cNvSpPr>
          <p:nvPr/>
        </p:nvSpPr>
        <p:spPr bwMode="auto">
          <a:xfrm>
            <a:off x="4383088" y="4630738"/>
            <a:ext cx="776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>
                <a:solidFill>
                  <a:srgbClr val="FFFF00"/>
                </a:solidFill>
              </a:rPr>
              <a:t>Θ(n)</a:t>
            </a:r>
          </a:p>
        </p:txBody>
      </p:sp>
      <p:sp>
        <p:nvSpPr>
          <p:cNvPr id="48147" name="Rectangle 18"/>
          <p:cNvSpPr>
            <a:spLocks noChangeArrowheads="1"/>
          </p:cNvSpPr>
          <p:nvPr/>
        </p:nvSpPr>
        <p:spPr bwMode="auto">
          <a:xfrm>
            <a:off x="4383088" y="4021138"/>
            <a:ext cx="776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>
                <a:solidFill>
                  <a:srgbClr val="FFFF00"/>
                </a:solidFill>
              </a:rPr>
              <a:t>Θ(n)</a:t>
            </a:r>
          </a:p>
        </p:txBody>
      </p:sp>
      <p:sp>
        <p:nvSpPr>
          <p:cNvPr id="48148" name="Rectangle 19"/>
          <p:cNvSpPr>
            <a:spLocks noChangeArrowheads="1"/>
          </p:cNvSpPr>
          <p:nvPr/>
        </p:nvSpPr>
        <p:spPr bwMode="auto">
          <a:xfrm>
            <a:off x="4383088" y="3411538"/>
            <a:ext cx="776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>
                <a:solidFill>
                  <a:srgbClr val="FFFF00"/>
                </a:solidFill>
              </a:rPr>
              <a:t>Θ(n)</a:t>
            </a:r>
          </a:p>
        </p:txBody>
      </p:sp>
      <p:sp>
        <p:nvSpPr>
          <p:cNvPr id="48149" name="Rectangle 20"/>
          <p:cNvSpPr>
            <a:spLocks noChangeArrowheads="1"/>
          </p:cNvSpPr>
          <p:nvPr/>
        </p:nvSpPr>
        <p:spPr bwMode="auto">
          <a:xfrm>
            <a:off x="4332288" y="2795588"/>
            <a:ext cx="958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 dirty="0">
                <a:solidFill>
                  <a:srgbClr val="FFFF00"/>
                </a:solidFill>
              </a:rPr>
              <a:t>Θ(</a:t>
            </a:r>
            <a:r>
              <a:rPr lang="it-IT" altLang="it-IT" sz="2400" dirty="0">
                <a:solidFill>
                  <a:srgbClr val="FFFF66"/>
                </a:solidFill>
                <a:sym typeface="Symbol" pitchFamily="18" charset="2"/>
              </a:rPr>
              <a:t></a:t>
            </a:r>
            <a:r>
              <a:rPr lang="it-IT" altLang="it-IT" sz="2400" baseline="30000" dirty="0">
                <a:solidFill>
                  <a:srgbClr val="FFFF00"/>
                </a:solidFill>
              </a:rPr>
              <a:t>n</a:t>
            </a:r>
            <a:r>
              <a:rPr lang="it-IT" altLang="it-IT" sz="2400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48150" name="Rectangle 21"/>
          <p:cNvSpPr>
            <a:spLocks noChangeArrowheads="1"/>
          </p:cNvSpPr>
          <p:nvPr/>
        </p:nvSpPr>
        <p:spPr bwMode="auto">
          <a:xfrm>
            <a:off x="6740525" y="5181600"/>
            <a:ext cx="13906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 dirty="0">
                <a:solidFill>
                  <a:srgbClr val="FFFF00"/>
                </a:solidFill>
              </a:rPr>
              <a:t>Θ(log n)*</a:t>
            </a:r>
          </a:p>
          <a:p>
            <a:pPr eaLnBrk="0" hangingPunct="0"/>
            <a:endParaRPr lang="it-IT" altLang="it-IT" sz="2400" dirty="0">
              <a:solidFill>
                <a:srgbClr val="FFFF00"/>
              </a:solidFill>
            </a:endParaRPr>
          </a:p>
        </p:txBody>
      </p:sp>
      <p:sp>
        <p:nvSpPr>
          <p:cNvPr id="48151" name="Rectangle 22"/>
          <p:cNvSpPr>
            <a:spLocks noChangeArrowheads="1"/>
          </p:cNvSpPr>
          <p:nvPr/>
        </p:nvSpPr>
        <p:spPr bwMode="auto">
          <a:xfrm>
            <a:off x="6972300" y="4648200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>
                <a:solidFill>
                  <a:srgbClr val="FFFF00"/>
                </a:solidFill>
              </a:rPr>
              <a:t>Θ(1)</a:t>
            </a:r>
          </a:p>
        </p:txBody>
      </p:sp>
      <p:sp>
        <p:nvSpPr>
          <p:cNvPr id="48152" name="Rectangle 23"/>
          <p:cNvSpPr>
            <a:spLocks noChangeArrowheads="1"/>
          </p:cNvSpPr>
          <p:nvPr/>
        </p:nvSpPr>
        <p:spPr bwMode="auto">
          <a:xfrm>
            <a:off x="6972300" y="4038600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>
                <a:solidFill>
                  <a:srgbClr val="FFFF00"/>
                </a:solidFill>
              </a:rPr>
              <a:t>Θ(1)</a:t>
            </a:r>
          </a:p>
        </p:txBody>
      </p:sp>
      <p:sp>
        <p:nvSpPr>
          <p:cNvPr id="48153" name="Rectangle 24"/>
          <p:cNvSpPr>
            <a:spLocks noChangeArrowheads="1"/>
          </p:cNvSpPr>
          <p:nvPr/>
        </p:nvSpPr>
        <p:spPr bwMode="auto">
          <a:xfrm>
            <a:off x="6972300" y="3429000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>
                <a:solidFill>
                  <a:srgbClr val="FFFF00"/>
                </a:solidFill>
              </a:rPr>
              <a:t>Θ(n)</a:t>
            </a:r>
          </a:p>
        </p:txBody>
      </p:sp>
      <p:sp>
        <p:nvSpPr>
          <p:cNvPr id="48154" name="Rectangle 26"/>
          <p:cNvSpPr>
            <a:spLocks noChangeArrowheads="1"/>
          </p:cNvSpPr>
          <p:nvPr/>
        </p:nvSpPr>
        <p:spPr bwMode="auto">
          <a:xfrm>
            <a:off x="3505200" y="1230313"/>
            <a:ext cx="2514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it-IT" altLang="it-IT" sz="2400">
                <a:solidFill>
                  <a:srgbClr val="FFFF00"/>
                </a:solidFill>
              </a:rPr>
              <a:t>Numero di linee di codice</a:t>
            </a:r>
          </a:p>
        </p:txBody>
      </p:sp>
      <p:sp>
        <p:nvSpPr>
          <p:cNvPr id="48155" name="Rectangle 27"/>
          <p:cNvSpPr>
            <a:spLocks noChangeArrowheads="1"/>
          </p:cNvSpPr>
          <p:nvPr/>
        </p:nvSpPr>
        <p:spPr bwMode="auto">
          <a:xfrm>
            <a:off x="6096000" y="1196975"/>
            <a:ext cx="2514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it-IT" altLang="it-IT" sz="2400">
                <a:solidFill>
                  <a:srgbClr val="FFFF00"/>
                </a:solidFill>
              </a:rPr>
              <a:t>Occupazione di memoria</a:t>
            </a:r>
          </a:p>
        </p:txBody>
      </p:sp>
      <p:sp>
        <p:nvSpPr>
          <p:cNvPr id="48156" name="Line 28"/>
          <p:cNvSpPr>
            <a:spLocks noChangeShapeType="1"/>
          </p:cNvSpPr>
          <p:nvPr/>
        </p:nvSpPr>
        <p:spPr bwMode="auto">
          <a:xfrm>
            <a:off x="684213" y="2133600"/>
            <a:ext cx="7924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8157" name="Rectangle 29"/>
          <p:cNvSpPr>
            <a:spLocks noChangeArrowheads="1"/>
          </p:cNvSpPr>
          <p:nvPr/>
        </p:nvSpPr>
        <p:spPr bwMode="auto">
          <a:xfrm>
            <a:off x="1122363" y="2182813"/>
            <a:ext cx="20281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 b="1" dirty="0" smtClean="0">
                <a:solidFill>
                  <a:srgbClr val="FFC000"/>
                </a:solidFill>
                <a:latin typeface="Courier" pitchFamily="49" charset="0"/>
              </a:rPr>
              <a:t>fibonacci1</a:t>
            </a:r>
            <a:endParaRPr lang="it-IT" altLang="it-IT" sz="2400" b="1" dirty="0">
              <a:solidFill>
                <a:srgbClr val="FFC000"/>
              </a:solidFill>
              <a:latin typeface="Courier" pitchFamily="49" charset="0"/>
            </a:endParaRPr>
          </a:p>
        </p:txBody>
      </p: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6980238" y="2179638"/>
            <a:ext cx="776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>
                <a:solidFill>
                  <a:srgbClr val="FFFF00"/>
                </a:solidFill>
              </a:rPr>
              <a:t>Θ(1)</a:t>
            </a:r>
          </a:p>
        </p:txBody>
      </p:sp>
      <p:sp>
        <p:nvSpPr>
          <p:cNvPr id="48159" name="Rectangle 31"/>
          <p:cNvSpPr>
            <a:spLocks noChangeArrowheads="1"/>
          </p:cNvSpPr>
          <p:nvPr/>
        </p:nvSpPr>
        <p:spPr bwMode="auto">
          <a:xfrm>
            <a:off x="4356100" y="2179638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>
                <a:solidFill>
                  <a:srgbClr val="FFFF00"/>
                </a:solidFill>
              </a:rPr>
              <a:t>Θ(1)</a:t>
            </a:r>
          </a:p>
        </p:txBody>
      </p:sp>
      <p:sp>
        <p:nvSpPr>
          <p:cNvPr id="48160" name="Rectangle 20"/>
          <p:cNvSpPr>
            <a:spLocks noChangeArrowheads="1"/>
          </p:cNvSpPr>
          <p:nvPr/>
        </p:nvSpPr>
        <p:spPr bwMode="auto">
          <a:xfrm>
            <a:off x="6853238" y="2781300"/>
            <a:ext cx="958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>
                <a:solidFill>
                  <a:srgbClr val="FFFF00"/>
                </a:solidFill>
              </a:rPr>
              <a:t>Θ(</a:t>
            </a:r>
            <a:r>
              <a:rPr lang="it-IT" altLang="it-IT" sz="2400">
                <a:solidFill>
                  <a:srgbClr val="FFFF66"/>
                </a:solidFill>
                <a:sym typeface="Symbol" pitchFamily="18" charset="2"/>
              </a:rPr>
              <a:t></a:t>
            </a:r>
            <a:r>
              <a:rPr lang="it-IT" altLang="it-IT" sz="2400" baseline="30000">
                <a:solidFill>
                  <a:srgbClr val="FFFF00"/>
                </a:solidFill>
              </a:rPr>
              <a:t>n</a:t>
            </a:r>
            <a:r>
              <a:rPr lang="it-IT" altLang="it-IT" sz="240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48161" name="CasellaDiTesto 32"/>
          <p:cNvSpPr txBox="1">
            <a:spLocks noChangeArrowheads="1"/>
          </p:cNvSpPr>
          <p:nvPr/>
        </p:nvSpPr>
        <p:spPr bwMode="auto">
          <a:xfrm>
            <a:off x="1403350" y="5949950"/>
            <a:ext cx="7056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>
                <a:solidFill>
                  <a:srgbClr val="FFFF00"/>
                </a:solidFill>
              </a:rPr>
              <a:t>* </a:t>
            </a:r>
            <a:r>
              <a:rPr lang="it-IT" altLang="it-IT">
                <a:solidFill>
                  <a:srgbClr val="FFFFFF"/>
                </a:solidFill>
                <a:latin typeface="Times New Roman" pitchFamily="18" charset="0"/>
              </a:rPr>
              <a:t>per le variabili di lavoro delle </a:t>
            </a:r>
            <a:r>
              <a:rPr lang="it-IT" altLang="it-IT">
                <a:solidFill>
                  <a:srgbClr val="FFFF00"/>
                </a:solidFill>
                <a:latin typeface="Times New Roman" pitchFamily="18" charset="0"/>
              </a:rPr>
              <a:t>Θ(log n)</a:t>
            </a:r>
            <a:r>
              <a:rPr lang="it-IT" altLang="it-IT">
                <a:solidFill>
                  <a:srgbClr val="FFFFFF"/>
                </a:solidFill>
                <a:latin typeface="Times New Roman" pitchFamily="18" charset="0"/>
              </a:rPr>
              <a:t> chiamate ricorsive </a:t>
            </a:r>
          </a:p>
          <a:p>
            <a:pPr eaLnBrk="1" hangingPunct="1"/>
            <a:r>
              <a:rPr lang="it-IT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82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RAM a costi logaritmici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RAM a costi logaritmici è un modello di calcolo più realistico quando si opera su </a:t>
            </a:r>
            <a:r>
              <a:rPr lang="it-IT" dirty="0" smtClean="0">
                <a:solidFill>
                  <a:srgbClr val="FFFF00"/>
                </a:solidFill>
              </a:rPr>
              <a:t>algoritmi numerici</a:t>
            </a:r>
            <a:r>
              <a:rPr lang="it-IT" dirty="0" smtClean="0"/>
              <a:t>: per manipolare un numero </a:t>
            </a:r>
            <a:r>
              <a:rPr lang="it-IT" dirty="0" smtClean="0">
                <a:solidFill>
                  <a:srgbClr val="FFFF00"/>
                </a:solidFill>
              </a:rPr>
              <a:t>n</a:t>
            </a:r>
            <a:r>
              <a:rPr lang="it-IT" dirty="0" smtClean="0"/>
              <a:t>, richiede </a:t>
            </a:r>
            <a:r>
              <a:rPr lang="it-IT" dirty="0" smtClean="0">
                <a:solidFill>
                  <a:srgbClr val="FFFF00"/>
                </a:solidFill>
              </a:rPr>
              <a:t>log n</a:t>
            </a:r>
            <a:r>
              <a:rPr lang="it-IT" dirty="0" smtClean="0"/>
              <a:t> operazioni</a:t>
            </a:r>
          </a:p>
          <a:p>
            <a:r>
              <a:rPr lang="it-IT" dirty="0" smtClean="0"/>
              <a:t>In questo modo, anche l’accesso all’</a:t>
            </a:r>
            <a:r>
              <a:rPr lang="it-IT" dirty="0" smtClean="0">
                <a:solidFill>
                  <a:srgbClr val="FFFF00"/>
                </a:solidFill>
              </a:rPr>
              <a:t>i</a:t>
            </a:r>
            <a:r>
              <a:rPr lang="it-IT" dirty="0" smtClean="0"/>
              <a:t>-esima locazione di un array non costa più O(1), ma </a:t>
            </a:r>
            <a:r>
              <a:rPr lang="it-IT" dirty="0" smtClean="0">
                <a:solidFill>
                  <a:srgbClr val="FFFF00"/>
                </a:solidFill>
              </a:rPr>
              <a:t>O(log i)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185F3E-4688-4B68-BA66-06D0DC175E0B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48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altLang="it-IT" smtClean="0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-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48131" name="Rectangle 2"/>
          <p:cNvSpPr>
            <a:spLocks noChangeArrowheads="1"/>
          </p:cNvSpPr>
          <p:nvPr/>
        </p:nvSpPr>
        <p:spPr bwMode="black">
          <a:xfrm>
            <a:off x="457200" y="260648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3600" b="1" dirty="0" smtClean="0">
                <a:solidFill>
                  <a:srgbClr val="FFFFFF"/>
                </a:solidFill>
              </a:rPr>
              <a:t>Costi su una </a:t>
            </a:r>
            <a:r>
              <a:rPr lang="it-IT" altLang="it-IT" sz="3600" b="1" dirty="0" smtClean="0">
                <a:solidFill>
                  <a:srgbClr val="FFFF00"/>
                </a:solidFill>
              </a:rPr>
              <a:t>RAM a costi logaritmici</a:t>
            </a:r>
            <a:endParaRPr lang="it-IT" altLang="it-IT" sz="3600" b="1" dirty="0">
              <a:solidFill>
                <a:srgbClr val="FFFF00"/>
              </a:solidFill>
            </a:endParaRPr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685800" y="1196974"/>
            <a:ext cx="7989888" cy="475297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8133" name="Line 4"/>
          <p:cNvSpPr>
            <a:spLocks noChangeShapeType="1"/>
          </p:cNvSpPr>
          <p:nvPr/>
        </p:nvSpPr>
        <p:spPr bwMode="auto">
          <a:xfrm>
            <a:off x="3492500" y="1196975"/>
            <a:ext cx="12700" cy="475297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8134" name="Line 5"/>
          <p:cNvSpPr>
            <a:spLocks noChangeShapeType="1"/>
          </p:cNvSpPr>
          <p:nvPr/>
        </p:nvSpPr>
        <p:spPr bwMode="auto">
          <a:xfrm>
            <a:off x="6156325" y="1196975"/>
            <a:ext cx="15875" cy="4791214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8135" name="Line 6"/>
          <p:cNvSpPr>
            <a:spLocks noChangeShapeType="1"/>
          </p:cNvSpPr>
          <p:nvPr/>
        </p:nvSpPr>
        <p:spPr bwMode="auto">
          <a:xfrm>
            <a:off x="685800" y="2743200"/>
            <a:ext cx="7924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8136" name="Line 7"/>
          <p:cNvSpPr>
            <a:spLocks noChangeShapeType="1"/>
          </p:cNvSpPr>
          <p:nvPr/>
        </p:nvSpPr>
        <p:spPr bwMode="auto">
          <a:xfrm>
            <a:off x="685800" y="3352800"/>
            <a:ext cx="7924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8137" name="Line 8"/>
          <p:cNvSpPr>
            <a:spLocks noChangeShapeType="1"/>
          </p:cNvSpPr>
          <p:nvPr/>
        </p:nvSpPr>
        <p:spPr bwMode="auto">
          <a:xfrm>
            <a:off x="685800" y="3962400"/>
            <a:ext cx="7924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8138" name="Line 9"/>
          <p:cNvSpPr>
            <a:spLocks noChangeShapeType="1"/>
          </p:cNvSpPr>
          <p:nvPr/>
        </p:nvSpPr>
        <p:spPr bwMode="auto">
          <a:xfrm>
            <a:off x="685800" y="4572000"/>
            <a:ext cx="7924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8139" name="Line 10"/>
          <p:cNvSpPr>
            <a:spLocks noChangeShapeType="1"/>
          </p:cNvSpPr>
          <p:nvPr/>
        </p:nvSpPr>
        <p:spPr bwMode="auto">
          <a:xfrm>
            <a:off x="685800" y="5181600"/>
            <a:ext cx="7924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8140" name="Rectangle 11"/>
          <p:cNvSpPr>
            <a:spLocks noChangeArrowheads="1"/>
          </p:cNvSpPr>
          <p:nvPr/>
        </p:nvSpPr>
        <p:spPr bwMode="auto">
          <a:xfrm>
            <a:off x="1143000" y="5229225"/>
            <a:ext cx="201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>
                <a:solidFill>
                  <a:srgbClr val="FFFF00"/>
                </a:solidFill>
                <a:latin typeface="Courier" pitchFamily="49" charset="0"/>
              </a:rPr>
              <a:t>fibonacci6</a:t>
            </a:r>
          </a:p>
        </p:txBody>
      </p:sp>
      <p:sp>
        <p:nvSpPr>
          <p:cNvPr id="48141" name="Rectangle 12"/>
          <p:cNvSpPr>
            <a:spLocks noChangeArrowheads="1"/>
          </p:cNvSpPr>
          <p:nvPr/>
        </p:nvSpPr>
        <p:spPr bwMode="auto">
          <a:xfrm>
            <a:off x="1143000" y="4648200"/>
            <a:ext cx="201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>
                <a:solidFill>
                  <a:srgbClr val="FFFF00"/>
                </a:solidFill>
                <a:latin typeface="Courier" pitchFamily="49" charset="0"/>
              </a:rPr>
              <a:t>fibonacci5</a:t>
            </a:r>
          </a:p>
        </p:txBody>
      </p:sp>
      <p:sp>
        <p:nvSpPr>
          <p:cNvPr id="48142" name="Rectangle 13"/>
          <p:cNvSpPr>
            <a:spLocks noChangeArrowheads="1"/>
          </p:cNvSpPr>
          <p:nvPr/>
        </p:nvSpPr>
        <p:spPr bwMode="auto">
          <a:xfrm>
            <a:off x="1143000" y="4038600"/>
            <a:ext cx="201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>
                <a:solidFill>
                  <a:srgbClr val="FFFF00"/>
                </a:solidFill>
                <a:latin typeface="Courier" pitchFamily="49" charset="0"/>
              </a:rPr>
              <a:t>fibonacci4</a:t>
            </a:r>
          </a:p>
        </p:txBody>
      </p:sp>
      <p:sp>
        <p:nvSpPr>
          <p:cNvPr id="48143" name="Rectangle 14"/>
          <p:cNvSpPr>
            <a:spLocks noChangeArrowheads="1"/>
          </p:cNvSpPr>
          <p:nvPr/>
        </p:nvSpPr>
        <p:spPr bwMode="auto">
          <a:xfrm>
            <a:off x="1143000" y="3429000"/>
            <a:ext cx="201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>
                <a:solidFill>
                  <a:srgbClr val="FFFF00"/>
                </a:solidFill>
                <a:latin typeface="Courier" pitchFamily="49" charset="0"/>
              </a:rPr>
              <a:t>fibonacci3</a:t>
            </a:r>
          </a:p>
        </p:txBody>
      </p:sp>
      <p:sp>
        <p:nvSpPr>
          <p:cNvPr id="48144" name="Rectangle 15"/>
          <p:cNvSpPr>
            <a:spLocks noChangeArrowheads="1"/>
          </p:cNvSpPr>
          <p:nvPr/>
        </p:nvSpPr>
        <p:spPr bwMode="auto">
          <a:xfrm>
            <a:off x="1143000" y="2819400"/>
            <a:ext cx="201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>
                <a:solidFill>
                  <a:srgbClr val="FFFF00"/>
                </a:solidFill>
                <a:latin typeface="Courier" pitchFamily="49" charset="0"/>
              </a:rPr>
              <a:t>fibonacci2</a:t>
            </a:r>
          </a:p>
        </p:txBody>
      </p:sp>
      <p:sp>
        <p:nvSpPr>
          <p:cNvPr id="48148" name="Rectangle 19"/>
          <p:cNvSpPr>
            <a:spLocks noChangeArrowheads="1"/>
          </p:cNvSpPr>
          <p:nvPr/>
        </p:nvSpPr>
        <p:spPr bwMode="auto">
          <a:xfrm>
            <a:off x="3635896" y="3411538"/>
            <a:ext cx="25090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 dirty="0" smtClean="0">
                <a:solidFill>
                  <a:srgbClr val="FFFF00"/>
                </a:solidFill>
              </a:rPr>
              <a:t>Θ(n log </a:t>
            </a:r>
            <a:r>
              <a:rPr lang="it-IT" altLang="it-IT" sz="2400" dirty="0" smtClean="0">
                <a:solidFill>
                  <a:srgbClr val="FFFF66"/>
                </a:solidFill>
                <a:sym typeface="Symbol" pitchFamily="18" charset="2"/>
              </a:rPr>
              <a:t></a:t>
            </a:r>
            <a:r>
              <a:rPr lang="it-IT" altLang="it-IT" sz="2400" baseline="30000" dirty="0" smtClean="0">
                <a:solidFill>
                  <a:srgbClr val="FFFF00"/>
                </a:solidFill>
              </a:rPr>
              <a:t>n</a:t>
            </a:r>
            <a:r>
              <a:rPr lang="it-IT" altLang="it-IT" sz="2400" dirty="0" smtClean="0">
                <a:solidFill>
                  <a:srgbClr val="FFFF00"/>
                </a:solidFill>
              </a:rPr>
              <a:t>)=Θ(n</a:t>
            </a:r>
            <a:r>
              <a:rPr lang="it-IT" altLang="it-IT" sz="2400" baseline="30000" dirty="0" smtClean="0">
                <a:solidFill>
                  <a:srgbClr val="FFFF00"/>
                </a:solidFill>
              </a:rPr>
              <a:t>2</a:t>
            </a:r>
            <a:r>
              <a:rPr lang="it-IT" altLang="it-IT" sz="2400" dirty="0" smtClean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48149" name="Rectangle 20"/>
          <p:cNvSpPr>
            <a:spLocks noChangeArrowheads="1"/>
          </p:cNvSpPr>
          <p:nvPr/>
        </p:nvSpPr>
        <p:spPr bwMode="auto">
          <a:xfrm>
            <a:off x="4332288" y="2795588"/>
            <a:ext cx="1181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 dirty="0" smtClean="0">
                <a:solidFill>
                  <a:srgbClr val="FFFF00"/>
                </a:solidFill>
              </a:rPr>
              <a:t>Θ(n </a:t>
            </a:r>
            <a:r>
              <a:rPr lang="it-IT" altLang="it-IT" sz="2400" dirty="0" smtClean="0">
                <a:solidFill>
                  <a:srgbClr val="FFFF66"/>
                </a:solidFill>
                <a:sym typeface="Symbol" pitchFamily="18" charset="2"/>
              </a:rPr>
              <a:t></a:t>
            </a:r>
            <a:r>
              <a:rPr lang="it-IT" altLang="it-IT" sz="2400" baseline="30000" dirty="0" smtClean="0">
                <a:solidFill>
                  <a:srgbClr val="FFFF00"/>
                </a:solidFill>
              </a:rPr>
              <a:t>n</a:t>
            </a:r>
            <a:r>
              <a:rPr lang="it-IT" altLang="it-IT" sz="2400" dirty="0" smtClean="0">
                <a:solidFill>
                  <a:srgbClr val="FFFF00"/>
                </a:solidFill>
              </a:rPr>
              <a:t>)</a:t>
            </a:r>
            <a:endParaRPr lang="it-IT" altLang="it-IT" sz="2400" dirty="0">
              <a:solidFill>
                <a:srgbClr val="FFFF00"/>
              </a:solidFill>
            </a:endParaRPr>
          </a:p>
        </p:txBody>
      </p:sp>
      <p:sp>
        <p:nvSpPr>
          <p:cNvPr id="48150" name="Rectangle 21"/>
          <p:cNvSpPr>
            <a:spLocks noChangeArrowheads="1"/>
          </p:cNvSpPr>
          <p:nvPr/>
        </p:nvSpPr>
        <p:spPr bwMode="auto">
          <a:xfrm>
            <a:off x="6740525" y="5181600"/>
            <a:ext cx="16209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 dirty="0" smtClean="0">
                <a:solidFill>
                  <a:srgbClr val="FFFF00"/>
                </a:solidFill>
              </a:rPr>
              <a:t>Θ(n log </a:t>
            </a:r>
            <a:r>
              <a:rPr lang="it-IT" altLang="it-IT" sz="2400" dirty="0">
                <a:solidFill>
                  <a:srgbClr val="FFFF00"/>
                </a:solidFill>
              </a:rPr>
              <a:t>n)*</a:t>
            </a:r>
          </a:p>
          <a:p>
            <a:pPr eaLnBrk="0" hangingPunct="0"/>
            <a:endParaRPr lang="it-IT" altLang="it-IT" sz="2400" dirty="0">
              <a:solidFill>
                <a:srgbClr val="FFFF00"/>
              </a:solidFill>
            </a:endParaRPr>
          </a:p>
        </p:txBody>
      </p:sp>
      <p:sp>
        <p:nvSpPr>
          <p:cNvPr id="48151" name="Rectangle 22"/>
          <p:cNvSpPr>
            <a:spLocks noChangeArrowheads="1"/>
          </p:cNvSpPr>
          <p:nvPr/>
        </p:nvSpPr>
        <p:spPr bwMode="auto">
          <a:xfrm>
            <a:off x="6972300" y="4648200"/>
            <a:ext cx="7665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 dirty="0" smtClean="0">
                <a:solidFill>
                  <a:srgbClr val="FFFF00"/>
                </a:solidFill>
              </a:rPr>
              <a:t>Θ(n)</a:t>
            </a:r>
            <a:endParaRPr lang="it-IT" altLang="it-IT" sz="2400" dirty="0">
              <a:solidFill>
                <a:srgbClr val="FFFF00"/>
              </a:solidFill>
            </a:endParaRPr>
          </a:p>
        </p:txBody>
      </p:sp>
      <p:sp>
        <p:nvSpPr>
          <p:cNvPr id="48152" name="Rectangle 23"/>
          <p:cNvSpPr>
            <a:spLocks noChangeArrowheads="1"/>
          </p:cNvSpPr>
          <p:nvPr/>
        </p:nvSpPr>
        <p:spPr bwMode="auto">
          <a:xfrm>
            <a:off x="6972300" y="4038600"/>
            <a:ext cx="7665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 dirty="0" smtClean="0">
                <a:solidFill>
                  <a:srgbClr val="FFFF00"/>
                </a:solidFill>
              </a:rPr>
              <a:t>Θ(n)</a:t>
            </a:r>
            <a:endParaRPr lang="it-IT" altLang="it-IT" sz="2400" dirty="0">
              <a:solidFill>
                <a:srgbClr val="FFFF00"/>
              </a:solidFill>
            </a:endParaRPr>
          </a:p>
        </p:txBody>
      </p:sp>
      <p:sp>
        <p:nvSpPr>
          <p:cNvPr id="48153" name="Rectangle 24"/>
          <p:cNvSpPr>
            <a:spLocks noChangeArrowheads="1"/>
          </p:cNvSpPr>
          <p:nvPr/>
        </p:nvSpPr>
        <p:spPr bwMode="auto">
          <a:xfrm>
            <a:off x="6660232" y="3429000"/>
            <a:ext cx="1467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 dirty="0" smtClean="0">
                <a:solidFill>
                  <a:srgbClr val="FFFF00"/>
                </a:solidFill>
              </a:rPr>
              <a:t>Θ(n log n)</a:t>
            </a:r>
            <a:endParaRPr lang="it-IT" altLang="it-IT" sz="2400" dirty="0">
              <a:solidFill>
                <a:srgbClr val="FFFF00"/>
              </a:solidFill>
            </a:endParaRPr>
          </a:p>
        </p:txBody>
      </p:sp>
      <p:sp>
        <p:nvSpPr>
          <p:cNvPr id="48154" name="Rectangle 26"/>
          <p:cNvSpPr>
            <a:spLocks noChangeArrowheads="1"/>
          </p:cNvSpPr>
          <p:nvPr/>
        </p:nvSpPr>
        <p:spPr bwMode="auto">
          <a:xfrm>
            <a:off x="3505200" y="1196752"/>
            <a:ext cx="25146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it-IT" altLang="it-IT" dirty="0" smtClean="0">
                <a:solidFill>
                  <a:srgbClr val="FFFF00"/>
                </a:solidFill>
              </a:rPr>
              <a:t>Tempo di esecuzione (si ricordi che la dimensione dell’input è Θ(log n))</a:t>
            </a:r>
          </a:p>
          <a:p>
            <a:pPr algn="ctr" eaLnBrk="0" hangingPunct="0"/>
            <a:r>
              <a:rPr lang="it-IT" altLang="it-IT" sz="2400" dirty="0" smtClean="0">
                <a:solidFill>
                  <a:srgbClr val="FFFF00"/>
                </a:solidFill>
              </a:rPr>
              <a:t> </a:t>
            </a:r>
            <a:endParaRPr lang="it-IT" altLang="it-IT" sz="2400" dirty="0">
              <a:solidFill>
                <a:srgbClr val="FFFF00"/>
              </a:solidFill>
            </a:endParaRPr>
          </a:p>
        </p:txBody>
      </p:sp>
      <p:sp>
        <p:nvSpPr>
          <p:cNvPr id="48155" name="Rectangle 27"/>
          <p:cNvSpPr>
            <a:spLocks noChangeArrowheads="1"/>
          </p:cNvSpPr>
          <p:nvPr/>
        </p:nvSpPr>
        <p:spPr bwMode="auto">
          <a:xfrm>
            <a:off x="6096000" y="1196975"/>
            <a:ext cx="2514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it-IT" altLang="it-IT" sz="2400" dirty="0">
                <a:solidFill>
                  <a:srgbClr val="FFFF00"/>
                </a:solidFill>
              </a:rPr>
              <a:t>Occupazione di </a:t>
            </a:r>
            <a:r>
              <a:rPr lang="it-IT" altLang="it-IT" sz="2400" dirty="0" smtClean="0">
                <a:solidFill>
                  <a:srgbClr val="FFFF00"/>
                </a:solidFill>
              </a:rPr>
              <a:t>memoria (# bit)</a:t>
            </a:r>
            <a:endParaRPr lang="it-IT" altLang="it-IT" sz="2400" dirty="0">
              <a:solidFill>
                <a:srgbClr val="FFFF00"/>
              </a:solidFill>
            </a:endParaRPr>
          </a:p>
        </p:txBody>
      </p:sp>
      <p:sp>
        <p:nvSpPr>
          <p:cNvPr id="48156" name="Line 28"/>
          <p:cNvSpPr>
            <a:spLocks noChangeShapeType="1"/>
          </p:cNvSpPr>
          <p:nvPr/>
        </p:nvSpPr>
        <p:spPr bwMode="auto">
          <a:xfrm>
            <a:off x="684213" y="2133600"/>
            <a:ext cx="7924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8157" name="Rectangle 29"/>
          <p:cNvSpPr>
            <a:spLocks noChangeArrowheads="1"/>
          </p:cNvSpPr>
          <p:nvPr/>
        </p:nvSpPr>
        <p:spPr bwMode="auto">
          <a:xfrm>
            <a:off x="1122363" y="2182813"/>
            <a:ext cx="2009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 b="1" dirty="0">
                <a:solidFill>
                  <a:srgbClr val="FF0000"/>
                </a:solidFill>
                <a:latin typeface="Courier" pitchFamily="49" charset="0"/>
              </a:rPr>
              <a:t>fibonacci1</a:t>
            </a:r>
          </a:p>
        </p:txBody>
      </p: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6980238" y="2179638"/>
            <a:ext cx="776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 dirty="0" smtClean="0">
                <a:solidFill>
                  <a:srgbClr val="FFFF00"/>
                </a:solidFill>
              </a:rPr>
              <a:t>Θ(n)</a:t>
            </a:r>
            <a:endParaRPr lang="it-IT" altLang="it-IT" sz="2400" dirty="0">
              <a:solidFill>
                <a:srgbClr val="FFFF00"/>
              </a:solidFill>
            </a:endParaRPr>
          </a:p>
        </p:txBody>
      </p:sp>
      <p:sp>
        <p:nvSpPr>
          <p:cNvPr id="48159" name="Rectangle 31"/>
          <p:cNvSpPr>
            <a:spLocks noChangeArrowheads="1"/>
          </p:cNvSpPr>
          <p:nvPr/>
        </p:nvSpPr>
        <p:spPr bwMode="auto">
          <a:xfrm>
            <a:off x="3649216" y="2179638"/>
            <a:ext cx="24349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it-IT" altLang="it-IT" sz="2400" dirty="0" smtClean="0">
                <a:solidFill>
                  <a:srgbClr val="FFFF00"/>
                </a:solidFill>
              </a:rPr>
              <a:t>Θ(log </a:t>
            </a:r>
            <a:r>
              <a:rPr lang="it-IT" altLang="it-IT" sz="2400" dirty="0" smtClean="0">
                <a:solidFill>
                  <a:srgbClr val="FFFF66"/>
                </a:solidFill>
                <a:sym typeface="Symbol" pitchFamily="18" charset="2"/>
              </a:rPr>
              <a:t></a:t>
            </a:r>
            <a:r>
              <a:rPr lang="it-IT" altLang="it-IT" sz="2400" baseline="30000" dirty="0" smtClean="0">
                <a:solidFill>
                  <a:srgbClr val="FFFF00"/>
                </a:solidFill>
              </a:rPr>
              <a:t>n</a:t>
            </a:r>
            <a:r>
              <a:rPr lang="it-IT" altLang="it-IT" sz="2400" dirty="0" smtClean="0">
                <a:solidFill>
                  <a:srgbClr val="FFFF00"/>
                </a:solidFill>
              </a:rPr>
              <a:t>) = Θ(n)</a:t>
            </a:r>
            <a:endParaRPr lang="it-IT" altLang="it-IT" sz="2400" dirty="0">
              <a:solidFill>
                <a:srgbClr val="FFFF00"/>
              </a:solidFill>
            </a:endParaRPr>
          </a:p>
        </p:txBody>
      </p:sp>
      <p:sp>
        <p:nvSpPr>
          <p:cNvPr id="48160" name="Rectangle 20"/>
          <p:cNvSpPr>
            <a:spLocks noChangeArrowheads="1"/>
          </p:cNvSpPr>
          <p:nvPr/>
        </p:nvSpPr>
        <p:spPr bwMode="auto">
          <a:xfrm>
            <a:off x="6853238" y="2781300"/>
            <a:ext cx="958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>
                <a:solidFill>
                  <a:srgbClr val="FFFF00"/>
                </a:solidFill>
              </a:rPr>
              <a:t>Θ(</a:t>
            </a:r>
            <a:r>
              <a:rPr lang="it-IT" altLang="it-IT" sz="2400">
                <a:solidFill>
                  <a:srgbClr val="FFFF66"/>
                </a:solidFill>
                <a:sym typeface="Symbol" pitchFamily="18" charset="2"/>
              </a:rPr>
              <a:t></a:t>
            </a:r>
            <a:r>
              <a:rPr lang="it-IT" altLang="it-IT" sz="2400" baseline="30000">
                <a:solidFill>
                  <a:srgbClr val="FFFF00"/>
                </a:solidFill>
              </a:rPr>
              <a:t>n</a:t>
            </a:r>
            <a:r>
              <a:rPr lang="it-IT" altLang="it-IT" sz="240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48161" name="CasellaDiTesto 32"/>
          <p:cNvSpPr txBox="1">
            <a:spLocks noChangeArrowheads="1"/>
          </p:cNvSpPr>
          <p:nvPr/>
        </p:nvSpPr>
        <p:spPr bwMode="auto">
          <a:xfrm>
            <a:off x="1403350" y="5949950"/>
            <a:ext cx="7056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dirty="0">
                <a:solidFill>
                  <a:srgbClr val="FFFF00"/>
                </a:solidFill>
              </a:rPr>
              <a:t>* </a:t>
            </a:r>
            <a:r>
              <a:rPr lang="it-IT" altLang="it-IT" dirty="0">
                <a:solidFill>
                  <a:srgbClr val="FFFFFF"/>
                </a:solidFill>
                <a:latin typeface="Times New Roman" pitchFamily="18" charset="0"/>
              </a:rPr>
              <a:t>per le variabili di lavoro delle </a:t>
            </a:r>
            <a:r>
              <a:rPr lang="it-IT" altLang="it-IT" dirty="0">
                <a:solidFill>
                  <a:srgbClr val="FFFF00"/>
                </a:solidFill>
                <a:latin typeface="Times New Roman" pitchFamily="18" charset="0"/>
              </a:rPr>
              <a:t>Θ(log n)</a:t>
            </a:r>
            <a:r>
              <a:rPr lang="it-IT" altLang="it-IT" dirty="0">
                <a:solidFill>
                  <a:srgbClr val="FFFFFF"/>
                </a:solidFill>
                <a:latin typeface="Times New Roman" pitchFamily="18" charset="0"/>
              </a:rPr>
              <a:t> chiamate ricorsive </a:t>
            </a:r>
          </a:p>
          <a:p>
            <a:pPr eaLnBrk="1" hangingPunct="1"/>
            <a:r>
              <a:rPr lang="it-IT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auto">
          <a:xfrm>
            <a:off x="3647156" y="4047455"/>
            <a:ext cx="25090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 dirty="0" smtClean="0">
                <a:solidFill>
                  <a:srgbClr val="FFFF00"/>
                </a:solidFill>
              </a:rPr>
              <a:t>Θ(n log </a:t>
            </a:r>
            <a:r>
              <a:rPr lang="it-IT" altLang="it-IT" sz="2400" dirty="0" smtClean="0">
                <a:solidFill>
                  <a:srgbClr val="FFFF66"/>
                </a:solidFill>
                <a:sym typeface="Symbol" pitchFamily="18" charset="2"/>
              </a:rPr>
              <a:t></a:t>
            </a:r>
            <a:r>
              <a:rPr lang="it-IT" altLang="it-IT" sz="2400" baseline="30000" dirty="0" smtClean="0">
                <a:solidFill>
                  <a:srgbClr val="FFFF00"/>
                </a:solidFill>
              </a:rPr>
              <a:t>n</a:t>
            </a:r>
            <a:r>
              <a:rPr lang="it-IT" altLang="it-IT" sz="2400" dirty="0" smtClean="0">
                <a:solidFill>
                  <a:srgbClr val="FFFF00"/>
                </a:solidFill>
              </a:rPr>
              <a:t>)=Θ(n</a:t>
            </a:r>
            <a:r>
              <a:rPr lang="it-IT" altLang="it-IT" sz="2400" baseline="30000" dirty="0" smtClean="0">
                <a:solidFill>
                  <a:srgbClr val="FFFF00"/>
                </a:solidFill>
              </a:rPr>
              <a:t>2</a:t>
            </a:r>
            <a:r>
              <a:rPr lang="it-IT" altLang="it-IT" sz="2400" dirty="0" smtClean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35" name="Rectangle 19"/>
          <p:cNvSpPr>
            <a:spLocks noChangeArrowheads="1"/>
          </p:cNvSpPr>
          <p:nvPr/>
        </p:nvSpPr>
        <p:spPr bwMode="auto">
          <a:xfrm>
            <a:off x="3647156" y="4623519"/>
            <a:ext cx="25090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 dirty="0" smtClean="0">
                <a:solidFill>
                  <a:srgbClr val="FFFF00"/>
                </a:solidFill>
              </a:rPr>
              <a:t>Θ(n log </a:t>
            </a:r>
            <a:r>
              <a:rPr lang="it-IT" altLang="it-IT" sz="2400" dirty="0" smtClean="0">
                <a:solidFill>
                  <a:srgbClr val="FFFF66"/>
                </a:solidFill>
                <a:sym typeface="Symbol" pitchFamily="18" charset="2"/>
              </a:rPr>
              <a:t></a:t>
            </a:r>
            <a:r>
              <a:rPr lang="it-IT" altLang="it-IT" sz="2400" baseline="30000" dirty="0" smtClean="0">
                <a:solidFill>
                  <a:srgbClr val="FFFF00"/>
                </a:solidFill>
              </a:rPr>
              <a:t>n</a:t>
            </a:r>
            <a:r>
              <a:rPr lang="it-IT" altLang="it-IT" sz="2400" dirty="0" smtClean="0">
                <a:solidFill>
                  <a:srgbClr val="FFFF00"/>
                </a:solidFill>
              </a:rPr>
              <a:t>)=Θ(n</a:t>
            </a:r>
            <a:r>
              <a:rPr lang="it-IT" altLang="it-IT" sz="2400" baseline="30000" dirty="0" smtClean="0">
                <a:solidFill>
                  <a:srgbClr val="FFFF00"/>
                </a:solidFill>
              </a:rPr>
              <a:t>2</a:t>
            </a:r>
            <a:r>
              <a:rPr lang="it-IT" altLang="it-IT" sz="2400" dirty="0" smtClean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36" name="Rectangle 19"/>
          <p:cNvSpPr>
            <a:spLocks noChangeArrowheads="1"/>
          </p:cNvSpPr>
          <p:nvPr/>
        </p:nvSpPr>
        <p:spPr bwMode="auto">
          <a:xfrm>
            <a:off x="3675043" y="5157192"/>
            <a:ext cx="212109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400" dirty="0" smtClean="0">
                <a:solidFill>
                  <a:srgbClr val="FFFF00"/>
                </a:solidFill>
              </a:rPr>
              <a:t>Θ(log n log </a:t>
            </a:r>
            <a:r>
              <a:rPr lang="it-IT" altLang="it-IT" sz="2400" dirty="0" smtClean="0">
                <a:solidFill>
                  <a:srgbClr val="FFFF66"/>
                </a:solidFill>
                <a:sym typeface="Symbol" pitchFamily="18" charset="2"/>
              </a:rPr>
              <a:t></a:t>
            </a:r>
            <a:r>
              <a:rPr lang="it-IT" altLang="it-IT" sz="2400" baseline="30000" dirty="0" smtClean="0">
                <a:solidFill>
                  <a:srgbClr val="FFFF00"/>
                </a:solidFill>
              </a:rPr>
              <a:t>n</a:t>
            </a:r>
            <a:r>
              <a:rPr lang="it-IT" altLang="it-IT" sz="2400" dirty="0" smtClean="0">
                <a:solidFill>
                  <a:srgbClr val="FFFF00"/>
                </a:solidFill>
              </a:rPr>
              <a:t>)</a:t>
            </a:r>
          </a:p>
          <a:p>
            <a:pPr eaLnBrk="0" hangingPunct="0"/>
            <a:r>
              <a:rPr lang="it-IT" altLang="it-IT" sz="2400" dirty="0" smtClean="0">
                <a:solidFill>
                  <a:srgbClr val="FFFF00"/>
                </a:solidFill>
              </a:rPr>
              <a:t>= Θ(n log n)</a:t>
            </a:r>
          </a:p>
        </p:txBody>
      </p:sp>
    </p:spTree>
    <p:extLst>
      <p:ext uri="{BB962C8B-B14F-4D97-AF65-F5344CB8AC3E}">
        <p14:creationId xmlns:p14="http://schemas.microsoft.com/office/powerpoint/2010/main" val="261337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2780928"/>
            <a:ext cx="7772400" cy="1143000"/>
          </a:xfrm>
        </p:spPr>
        <p:txBody>
          <a:bodyPr/>
          <a:lstStyle/>
          <a:p>
            <a:r>
              <a:rPr lang="it-IT" sz="5400" b="1" dirty="0" smtClean="0">
                <a:solidFill>
                  <a:srgbClr val="FFFF00"/>
                </a:solidFill>
              </a:rPr>
              <a:t>Algoritmi non numerici</a:t>
            </a:r>
            <a:endParaRPr lang="it-IT" sz="5400" b="1" dirty="0">
              <a:solidFill>
                <a:srgbClr val="FFFF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185F3E-4688-4B68-BA66-06D0DC175E0B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85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066800" y="1417638"/>
            <a:ext cx="7239000" cy="1219200"/>
          </a:xfrm>
          <a:prstGeom prst="rect">
            <a:avLst/>
          </a:prstGeom>
          <a:solidFill>
            <a:srgbClr val="FFFFBF"/>
          </a:solidFill>
          <a:ln w="1905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493838"/>
            <a:ext cx="7772400" cy="114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altLang="it-IT" smtClean="0">
                <a:solidFill>
                  <a:srgbClr val="003366"/>
                </a:solidFill>
              </a:rPr>
              <a:t>Dato un insieme S di n elementi presi da un</a:t>
            </a:r>
          </a:p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it-IT" altLang="it-IT" smtClean="0">
                <a:solidFill>
                  <a:srgbClr val="003366"/>
                </a:solidFill>
              </a:rPr>
              <a:t>dominio totalmente ordinato, ordinare S</a:t>
            </a:r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it-IT" altLang="it-IT" sz="4000" b="1" dirty="0">
                <a:solidFill>
                  <a:srgbClr val="FFFF00"/>
                </a:solidFill>
              </a:rPr>
              <a:t>Il problema dell’ordinamento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79388" y="2708275"/>
            <a:ext cx="8569325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it-IT" altLang="it-IT" sz="3200">
                <a:solidFill>
                  <a:srgbClr val="FFFFFF"/>
                </a:solidFill>
              </a:rPr>
              <a:t>Esempi: ordinare una lista di nomi alfabeticamente, o un insieme di numeri, o un insieme di compiti d’esame in base al cognome dello studente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it-IT" altLang="it-IT" sz="3200">
                <a:solidFill>
                  <a:srgbClr val="FFFFFF"/>
                </a:solidFill>
              </a:rPr>
              <a:t>Subroutine in molti problemi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it-IT" altLang="it-IT" sz="800">
              <a:solidFill>
                <a:srgbClr val="FFFFFF"/>
              </a:solidFill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it-IT" altLang="it-IT" sz="3200">
                <a:solidFill>
                  <a:srgbClr val="FFFFFF"/>
                </a:solidFill>
              </a:rPr>
              <a:t>È possibile effettuare ricerche in array </a:t>
            </a:r>
            <a:r>
              <a:rPr lang="it-IT" altLang="it-IT" sz="3200">
                <a:solidFill>
                  <a:srgbClr val="FFFF00"/>
                </a:solidFill>
              </a:rPr>
              <a:t>ordinati</a:t>
            </a:r>
            <a:r>
              <a:rPr lang="it-IT" altLang="it-IT" sz="3200">
                <a:solidFill>
                  <a:srgbClr val="FFFFFF"/>
                </a:solidFill>
              </a:rPr>
              <a:t> in tempo O(log</a:t>
            </a:r>
            <a:r>
              <a:rPr lang="it-IT" altLang="it-IT" sz="3200" i="1">
                <a:solidFill>
                  <a:srgbClr val="FFFFFF"/>
                </a:solidFill>
              </a:rPr>
              <a:t> n</a:t>
            </a:r>
            <a:r>
              <a:rPr lang="it-IT" altLang="it-IT" sz="3200">
                <a:solidFill>
                  <a:srgbClr val="FFFFFF"/>
                </a:solidFill>
              </a:rPr>
              <a:t>) (</a:t>
            </a:r>
            <a:r>
              <a:rPr lang="it-IT" altLang="it-IT" sz="3200">
                <a:solidFill>
                  <a:srgbClr val="FFFF00"/>
                </a:solidFill>
              </a:rPr>
              <a:t>ricerca binaria</a:t>
            </a:r>
            <a:r>
              <a:rPr lang="it-IT" altLang="it-IT" sz="320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16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</a:rPr>
              <a:t>Il problema dell’ordinamento</a:t>
            </a:r>
            <a:br>
              <a:rPr lang="en-US" sz="4000" smtClean="0">
                <a:solidFill>
                  <a:srgbClr val="FFFF00"/>
                </a:solidFill>
              </a:rPr>
            </a:br>
            <a:r>
              <a:rPr lang="en-US" sz="4000" smtClean="0">
                <a:solidFill>
                  <a:srgbClr val="FFFF00"/>
                </a:solidFill>
              </a:rPr>
              <a:t>(non decrescente)</a:t>
            </a:r>
            <a:endParaRPr lang="en-US" sz="4000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1200"/>
            <a:ext cx="84963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Input: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sequenza</a:t>
            </a:r>
            <a:r>
              <a:rPr lang="en-US" dirty="0" smtClean="0"/>
              <a:t> di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numeri</a:t>
            </a:r>
            <a:r>
              <a:rPr lang="en-US" dirty="0" smtClean="0"/>
              <a:t> (</a:t>
            </a:r>
            <a:r>
              <a:rPr lang="en-US" dirty="0" err="1" smtClean="0"/>
              <a:t>reali</a:t>
            </a:r>
            <a:r>
              <a:rPr lang="en-US" dirty="0" smtClean="0"/>
              <a:t>)  &lt;a</a:t>
            </a:r>
            <a:r>
              <a:rPr lang="en-US" baseline="-25000" dirty="0" smtClean="0"/>
              <a:t>1</a:t>
            </a:r>
            <a:r>
              <a:rPr lang="en-US" dirty="0" smtClean="0"/>
              <a:t>,a</a:t>
            </a:r>
            <a:r>
              <a:rPr lang="en-US" baseline="-25000" dirty="0" smtClean="0"/>
              <a:t>2</a:t>
            </a:r>
            <a:r>
              <a:rPr lang="en-US" dirty="0" smtClean="0"/>
              <a:t>,…,a</a:t>
            </a:r>
            <a:r>
              <a:rPr lang="en-US" baseline="-25000" dirty="0" smtClean="0"/>
              <a:t>n</a:t>
            </a:r>
            <a:r>
              <a:rPr lang="en-US" dirty="0" smtClean="0"/>
              <a:t>&gt;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         (NOTA: la </a:t>
            </a:r>
            <a:r>
              <a:rPr lang="en-US" dirty="0" err="1" smtClean="0"/>
              <a:t>dimensione</a:t>
            </a:r>
            <a:r>
              <a:rPr lang="en-US" dirty="0" smtClean="0"/>
              <a:t> </a:t>
            </a:r>
            <a:r>
              <a:rPr lang="en-US" dirty="0" err="1" smtClean="0"/>
              <a:t>dell’input</a:t>
            </a:r>
            <a:r>
              <a:rPr lang="en-US" dirty="0" smtClean="0"/>
              <a:t> è </a:t>
            </a:r>
            <a:r>
              <a:rPr lang="en-US" dirty="0" smtClean="0">
                <a:solidFill>
                  <a:srgbClr val="FFFF00"/>
                </a:solidFill>
              </a:rPr>
              <a:t>n</a:t>
            </a:r>
            <a:r>
              <a:rPr lang="en-US" dirty="0" smtClean="0"/>
              <a:t>)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Output: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permutazione</a:t>
            </a:r>
            <a:r>
              <a:rPr lang="en-US" dirty="0" smtClean="0"/>
              <a:t> {1,2,…,n} </a:t>
            </a:r>
            <a:r>
              <a:rPr lang="en-US" dirty="0" smtClean="0">
                <a:sym typeface="Symbol"/>
              </a:rPr>
              <a:t> {i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,i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,…,i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}, </a:t>
            </a:r>
            <a:r>
              <a:rPr lang="en-US" dirty="0" err="1" smtClean="0">
                <a:sym typeface="Symbol"/>
              </a:rPr>
              <a:t>ovvero</a:t>
            </a:r>
            <a:r>
              <a:rPr lang="en-US" dirty="0" smtClean="0">
                <a:sym typeface="Symbol"/>
              </a:rPr>
              <a:t> un </a:t>
            </a:r>
            <a:r>
              <a:rPr lang="en-US" dirty="0" err="1" smtClean="0"/>
              <a:t>riarrangiamento</a:t>
            </a:r>
            <a:r>
              <a:rPr lang="en-US" dirty="0" smtClean="0"/>
              <a:t> &lt;a</a:t>
            </a:r>
            <a:r>
              <a:rPr lang="en-US" baseline="-25000" dirty="0" smtClean="0"/>
              <a:t>i</a:t>
            </a:r>
            <a:r>
              <a:rPr lang="en-US" baseline="-50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i</a:t>
            </a:r>
            <a:r>
              <a:rPr lang="en-US" baseline="-50000" dirty="0" smtClean="0"/>
              <a:t>2</a:t>
            </a:r>
            <a:r>
              <a:rPr lang="en-US" dirty="0" smtClean="0"/>
              <a:t>,…,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baseline="-50000" dirty="0" err="1" smtClean="0"/>
              <a:t>n</a:t>
            </a:r>
            <a:r>
              <a:rPr lang="en-US" dirty="0" smtClean="0"/>
              <a:t>&gt;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sequenza</a:t>
            </a:r>
            <a:r>
              <a:rPr lang="en-US" dirty="0" smtClean="0"/>
              <a:t> di input in </a:t>
            </a:r>
            <a:r>
              <a:rPr lang="en-US" dirty="0" err="1" smtClean="0"/>
              <a:t>modo</a:t>
            </a:r>
            <a:r>
              <a:rPr lang="en-US" dirty="0" smtClean="0"/>
              <a:t> tale </a:t>
            </a:r>
            <a:r>
              <a:rPr lang="en-US" dirty="0" err="1" smtClean="0"/>
              <a:t>che</a:t>
            </a:r>
            <a:r>
              <a:rPr lang="en-US" dirty="0" smtClean="0"/>
              <a:t>  a</a:t>
            </a:r>
            <a:r>
              <a:rPr lang="en-US" baseline="-25000" dirty="0" smtClean="0"/>
              <a:t>i</a:t>
            </a:r>
            <a:r>
              <a:rPr lang="en-US" baseline="-50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 </a:t>
            </a:r>
            <a:r>
              <a:rPr lang="en-US" dirty="0" smtClean="0"/>
              <a:t>a</a:t>
            </a:r>
            <a:r>
              <a:rPr lang="en-US" baseline="-25000" dirty="0" smtClean="0"/>
              <a:t>i</a:t>
            </a:r>
            <a:r>
              <a:rPr lang="en-US" baseline="-50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…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baseline="-50000" dirty="0" err="1" smtClean="0"/>
              <a:t>n</a:t>
            </a:r>
            <a:endParaRPr lang="en-US" baseline="-50000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87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1331913" y="2960688"/>
            <a:ext cx="6477000" cy="3352800"/>
          </a:xfrm>
          <a:prstGeom prst="rect">
            <a:avLst/>
          </a:prstGeom>
          <a:solidFill>
            <a:srgbClr val="FFFFBF"/>
          </a:solidFill>
          <a:ln w="1905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black">
          <a:xfrm>
            <a:off x="74613" y="333375"/>
            <a:ext cx="876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it-IT" altLang="it-IT" sz="4000" b="1">
                <a:solidFill>
                  <a:srgbClr val="FFFF00"/>
                </a:solidFill>
              </a:rPr>
              <a:t>SelectionSort</a:t>
            </a:r>
            <a:endParaRPr lang="it-IT" altLang="it-IT" sz="4000" b="1">
              <a:solidFill>
                <a:srgbClr val="FFFFFF"/>
              </a:solidFill>
            </a:endParaRPr>
          </a:p>
        </p:txBody>
      </p:sp>
      <p:pic>
        <p:nvPicPr>
          <p:cNvPr id="1198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3167063"/>
            <a:ext cx="2403475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25" y="3167063"/>
            <a:ext cx="24034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179388" y="981075"/>
            <a:ext cx="8610600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it-IT" altLang="it-IT" sz="2800">
                <a:solidFill>
                  <a:srgbClr val="FFFF00"/>
                </a:solidFill>
              </a:rPr>
              <a:t>Approccio incrementale</a:t>
            </a:r>
            <a:r>
              <a:rPr lang="it-IT" altLang="it-IT" sz="2800">
                <a:solidFill>
                  <a:srgbClr val="FFFFFF"/>
                </a:solidFill>
              </a:rPr>
              <a:t>: assumendo che i primi k elementi siano ordinati, estende l’ordinamento ai primi k+1 elementi scegliendo il </a:t>
            </a:r>
            <a:r>
              <a:rPr lang="it-IT" altLang="it-IT" sz="2800" b="1">
                <a:solidFill>
                  <a:srgbClr val="FFFF00"/>
                </a:solidFill>
              </a:rPr>
              <a:t>minimo</a:t>
            </a:r>
            <a:r>
              <a:rPr lang="it-IT" altLang="it-IT" sz="2800">
                <a:solidFill>
                  <a:srgbClr val="FFFFFF"/>
                </a:solidFill>
              </a:rPr>
              <a:t> degli n-k elementi non ancora ordinati e mettendolo in posizione k+1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83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altLang="it-IT" smtClean="0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-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2765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457CE0-10F0-4AD3-B41E-9C26979D3976}" type="slidenum">
              <a:rPr lang="it-IT" altLang="it-IT" smtClean="0">
                <a:solidFill>
                  <a:srgbClr val="FFFFFF"/>
                </a:solidFill>
              </a:rPr>
              <a:pPr eaLnBrk="1" hangingPunct="1"/>
              <a:t>2</a:t>
            </a:fld>
            <a:endParaRPr lang="it-IT" altLang="it-IT" smtClean="0">
              <a:solidFill>
                <a:srgbClr val="FFFFFF"/>
              </a:solidFill>
            </a:endParaRP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36512" y="1524000"/>
            <a:ext cx="9144000" cy="24812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dirty="0" smtClean="0"/>
              <a:t>Stiamo cercando di calcolare </a:t>
            </a:r>
            <a:r>
              <a:rPr lang="it-IT" altLang="it-IT" dirty="0" smtClean="0">
                <a:solidFill>
                  <a:srgbClr val="FFFF00"/>
                </a:solidFill>
              </a:rPr>
              <a:t>efficientemente</a:t>
            </a:r>
            <a:r>
              <a:rPr lang="it-IT" altLang="it-IT" dirty="0" smtClean="0"/>
              <a:t> l’</a:t>
            </a:r>
            <a:r>
              <a:rPr lang="it-IT" altLang="it-IT" i="1" dirty="0" smtClean="0">
                <a:solidFill>
                  <a:srgbClr val="FFFF00"/>
                </a:solidFill>
              </a:rPr>
              <a:t>n</a:t>
            </a:r>
            <a:r>
              <a:rPr lang="it-IT" altLang="it-IT" dirty="0" smtClean="0"/>
              <a:t>-esimo numero della </a:t>
            </a:r>
            <a:r>
              <a:rPr lang="it-IT" altLang="it-IT" dirty="0" smtClean="0">
                <a:solidFill>
                  <a:srgbClr val="FFFF00"/>
                </a:solidFill>
              </a:rPr>
              <a:t>sequenza di Fibonacci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dirty="0" smtClean="0"/>
              <a:t>Abbiamo progettato 3 algoritmi: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>
                <a:latin typeface="Courier" pitchFamily="49" charset="0"/>
              </a:rPr>
              <a:t>F</a:t>
            </a:r>
            <a:r>
              <a:rPr lang="it-IT" altLang="it-IT" dirty="0" smtClean="0">
                <a:latin typeface="Courier" pitchFamily="49" charset="0"/>
              </a:rPr>
              <a:t>ibonacci1</a:t>
            </a:r>
            <a:r>
              <a:rPr lang="it-IT" altLang="it-IT" dirty="0" smtClean="0"/>
              <a:t>, </a:t>
            </a:r>
            <a:r>
              <a:rPr lang="it-IT" altLang="it-IT" dirty="0" smtClean="0">
                <a:solidFill>
                  <a:srgbClr val="FFFF00"/>
                </a:solidFill>
              </a:rPr>
              <a:t>non corretto </a:t>
            </a:r>
            <a:r>
              <a:rPr lang="it-IT" altLang="it-IT" dirty="0" smtClean="0"/>
              <a:t>in quanto approssima la soluzione </a:t>
            </a:r>
            <a:endParaRPr lang="it-IT" altLang="it-IT" dirty="0" smtClean="0">
              <a:latin typeface="Courier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>
                <a:latin typeface="Courier" pitchFamily="49" charset="0"/>
              </a:rPr>
              <a:t>F</a:t>
            </a:r>
            <a:r>
              <a:rPr lang="it-IT" altLang="it-IT" dirty="0" smtClean="0">
                <a:latin typeface="Courier" pitchFamily="49" charset="0"/>
              </a:rPr>
              <a:t>ibonacci2</a:t>
            </a:r>
            <a:r>
              <a:rPr lang="it-IT" altLang="it-IT" dirty="0" smtClean="0"/>
              <a:t>, che impiega tempo </a:t>
            </a:r>
            <a:r>
              <a:rPr lang="it-IT" altLang="it-IT" dirty="0" smtClean="0">
                <a:solidFill>
                  <a:srgbClr val="FFFF00"/>
                </a:solidFill>
              </a:rPr>
              <a:t>esponenziale</a:t>
            </a:r>
            <a:r>
              <a:rPr lang="it-IT" altLang="it-IT" dirty="0" smtClean="0"/>
              <a:t> in </a:t>
            </a:r>
            <a:r>
              <a:rPr lang="it-IT" altLang="it-IT" i="1" dirty="0" smtClean="0">
                <a:solidFill>
                  <a:srgbClr val="FFFF00"/>
                </a:solidFill>
              </a:rPr>
              <a:t>n</a:t>
            </a:r>
            <a:endParaRPr lang="it-IT" altLang="it-IT" dirty="0" smtClean="0">
              <a:solidFill>
                <a:srgbClr val="FFFF00"/>
              </a:solidFill>
              <a:latin typeface="Courier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 smtClean="0">
                <a:latin typeface="Courier" pitchFamily="49" charset="0"/>
              </a:rPr>
              <a:t>Fibonacci3/4</a:t>
            </a:r>
            <a:r>
              <a:rPr lang="it-IT" altLang="it-IT" dirty="0" smtClean="0"/>
              <a:t>, che impiega tempo </a:t>
            </a:r>
            <a:r>
              <a:rPr lang="it-IT" altLang="it-IT" dirty="0" smtClean="0">
                <a:solidFill>
                  <a:srgbClr val="FFFF00"/>
                </a:solidFill>
              </a:rPr>
              <a:t>proporzionale</a:t>
            </a:r>
            <a:r>
              <a:rPr lang="it-IT" altLang="it-IT" dirty="0" smtClean="0"/>
              <a:t> ad </a:t>
            </a:r>
            <a:r>
              <a:rPr lang="it-IT" altLang="it-IT" i="1" dirty="0" smtClean="0">
                <a:solidFill>
                  <a:srgbClr val="FFFF00"/>
                </a:solidFill>
              </a:rPr>
              <a:t>n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dirty="0" smtClean="0"/>
              <a:t>Dovevate dimostrare che per </a:t>
            </a:r>
            <a:r>
              <a:rPr lang="it-IT" altLang="it-IT" dirty="0" smtClean="0">
                <a:latin typeface="Courier" pitchFamily="49" charset="0"/>
              </a:rPr>
              <a:t>fibonacci2(n)</a:t>
            </a:r>
            <a:endParaRPr lang="it-IT" altLang="it-IT" i="1" dirty="0" smtClean="0">
              <a:solidFill>
                <a:srgbClr val="FFFF00"/>
              </a:solidFill>
              <a:latin typeface="Courier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altLang="it-IT" dirty="0" smtClean="0">
                <a:solidFill>
                  <a:srgbClr val="FFFF00"/>
                </a:solidFill>
              </a:rPr>
              <a:t>T(n)</a:t>
            </a:r>
            <a:r>
              <a:rPr lang="it-IT" altLang="it-IT" dirty="0" smtClean="0"/>
              <a:t> = F</a:t>
            </a:r>
            <a:r>
              <a:rPr lang="it-IT" altLang="it-IT" baseline="-25000" dirty="0" smtClean="0"/>
              <a:t>n</a:t>
            </a:r>
            <a:r>
              <a:rPr lang="it-IT" altLang="it-IT" dirty="0" smtClean="0"/>
              <a:t> + 2 (F</a:t>
            </a:r>
            <a:r>
              <a:rPr lang="it-IT" altLang="it-IT" baseline="-25000" dirty="0" smtClean="0"/>
              <a:t>n</a:t>
            </a:r>
            <a:r>
              <a:rPr lang="it-IT" altLang="it-IT" dirty="0" smtClean="0"/>
              <a:t>-1) = </a:t>
            </a:r>
            <a:r>
              <a:rPr lang="it-IT" altLang="it-IT" dirty="0" smtClean="0">
                <a:solidFill>
                  <a:srgbClr val="FFFF00"/>
                </a:solidFill>
              </a:rPr>
              <a:t>3F</a:t>
            </a:r>
            <a:r>
              <a:rPr lang="it-IT" altLang="it-IT" baseline="-25000" dirty="0" smtClean="0">
                <a:solidFill>
                  <a:srgbClr val="FFFF00"/>
                </a:solidFill>
              </a:rPr>
              <a:t>n</a:t>
            </a:r>
            <a:r>
              <a:rPr lang="it-IT" altLang="it-IT" dirty="0" smtClean="0">
                <a:solidFill>
                  <a:srgbClr val="FFFF00"/>
                </a:solidFill>
              </a:rPr>
              <a:t>-2</a:t>
            </a:r>
            <a:endParaRPr lang="it-IT" altLang="it-IT" dirty="0" smtClean="0">
              <a:solidFill>
                <a:srgbClr val="FFFF00"/>
              </a:solidFill>
              <a:latin typeface="Courier" pitchFamily="49" charset="0"/>
            </a:endParaRPr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>
                <a:solidFill>
                  <a:srgbClr val="FFFFFF"/>
                </a:solidFill>
              </a:rPr>
              <a:t>Punto della situazione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132138" y="5867400"/>
            <a:ext cx="94773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dirty="0">
                <a:solidFill>
                  <a:srgbClr val="FFFFFF"/>
                </a:solidFill>
              </a:rPr>
              <a:t># Foglie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284663" y="5876925"/>
            <a:ext cx="14795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dirty="0">
                <a:solidFill>
                  <a:srgbClr val="FFFFFF"/>
                </a:solidFill>
              </a:rPr>
              <a:t># Nodi interni</a:t>
            </a:r>
          </a:p>
        </p:txBody>
      </p:sp>
    </p:spTree>
    <p:extLst>
      <p:ext uri="{BB962C8B-B14F-4D97-AF65-F5344CB8AC3E}">
        <p14:creationId xmlns:p14="http://schemas.microsoft.com/office/powerpoint/2010/main" val="285284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5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5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4537075" cy="2682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</a:rPr>
              <a:t>SelectionSort (A)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val="000000"/>
                </a:solidFill>
              </a:rPr>
              <a:t> </a:t>
            </a:r>
            <a:r>
              <a:rPr lang="en-US" sz="2000" b="1" smtClean="0">
                <a:solidFill>
                  <a:srgbClr val="000000"/>
                </a:solidFill>
              </a:rPr>
              <a:t>for</a:t>
            </a:r>
            <a:r>
              <a:rPr lang="en-US" sz="2000" smtClean="0">
                <a:solidFill>
                  <a:srgbClr val="000000"/>
                </a:solidFill>
              </a:rPr>
              <a:t> k=1 </a:t>
            </a:r>
            <a:r>
              <a:rPr lang="en-US" sz="2000" b="1" smtClean="0">
                <a:solidFill>
                  <a:srgbClr val="000000"/>
                </a:solidFill>
              </a:rPr>
              <a:t>to</a:t>
            </a:r>
            <a:r>
              <a:rPr lang="en-US" sz="2000" smtClean="0">
                <a:solidFill>
                  <a:srgbClr val="000000"/>
                </a:solidFill>
              </a:rPr>
              <a:t> n-1 </a:t>
            </a:r>
            <a:r>
              <a:rPr lang="en-US" sz="2000" b="1" smtClean="0">
                <a:solidFill>
                  <a:srgbClr val="000000"/>
                </a:solidFill>
              </a:rPr>
              <a:t>do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val="000000"/>
                </a:solidFill>
              </a:rPr>
              <a:t> 	m = k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val="000000"/>
                </a:solidFill>
              </a:rPr>
              <a:t> 	</a:t>
            </a:r>
            <a:r>
              <a:rPr lang="en-US" sz="2000" b="1" smtClean="0">
                <a:solidFill>
                  <a:srgbClr val="000000"/>
                </a:solidFill>
              </a:rPr>
              <a:t>for</a:t>
            </a:r>
            <a:r>
              <a:rPr lang="en-US" sz="2000" smtClean="0">
                <a:solidFill>
                  <a:srgbClr val="000000"/>
                </a:solidFill>
              </a:rPr>
              <a:t> j=k+1 </a:t>
            </a:r>
            <a:r>
              <a:rPr lang="en-US" sz="2000" b="1" smtClean="0">
                <a:solidFill>
                  <a:srgbClr val="000000"/>
                </a:solidFill>
              </a:rPr>
              <a:t>to</a:t>
            </a:r>
            <a:r>
              <a:rPr lang="en-US" sz="2000" smtClean="0">
                <a:solidFill>
                  <a:srgbClr val="000000"/>
                </a:solidFill>
              </a:rPr>
              <a:t> n</a:t>
            </a:r>
            <a:r>
              <a:rPr lang="en-US" sz="2000" b="1" smtClean="0">
                <a:solidFill>
                  <a:srgbClr val="000000"/>
                </a:solidFill>
              </a:rPr>
              <a:t> do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val="000000"/>
                </a:solidFill>
              </a:rPr>
              <a:t> 	     </a:t>
            </a:r>
            <a:r>
              <a:rPr lang="en-US" sz="2000" b="1" smtClean="0">
                <a:solidFill>
                  <a:srgbClr val="000000"/>
                </a:solidFill>
              </a:rPr>
              <a:t>if</a:t>
            </a:r>
            <a:r>
              <a:rPr lang="en-US" sz="2000" smtClean="0">
                <a:solidFill>
                  <a:srgbClr val="000000"/>
                </a:solidFill>
              </a:rPr>
              <a:t> (A[j] &lt; A[m]) </a:t>
            </a:r>
            <a:r>
              <a:rPr lang="en-US" sz="2000" b="1" smtClean="0">
                <a:solidFill>
                  <a:srgbClr val="000000"/>
                </a:solidFill>
              </a:rPr>
              <a:t>then </a:t>
            </a:r>
            <a:r>
              <a:rPr lang="en-US" sz="2000" smtClean="0">
                <a:solidFill>
                  <a:srgbClr val="000000"/>
                </a:solidFill>
              </a:rPr>
              <a:t>m=j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val="000000"/>
                </a:solidFill>
              </a:rPr>
              <a:t>       scambia A[m] con A[k]	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3357563"/>
            <a:ext cx="8856663" cy="2951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/>
              <a:t>l</a:t>
            </a:r>
            <a:r>
              <a:rPr lang="en-US" sz="2400" dirty="0" err="1" smtClean="0"/>
              <a:t>inea</a:t>
            </a:r>
            <a:r>
              <a:rPr lang="en-US" sz="2400" dirty="0" smtClean="0"/>
              <a:t> 2: </a:t>
            </a:r>
            <a:r>
              <a:rPr lang="en-US" sz="2400" dirty="0">
                <a:solidFill>
                  <a:srgbClr val="FFFF00"/>
                </a:solidFill>
              </a:rPr>
              <a:t>m</a:t>
            </a:r>
            <a:r>
              <a:rPr lang="en-US" sz="2400" dirty="0"/>
              <a:t> </a:t>
            </a:r>
            <a:r>
              <a:rPr lang="en-US" sz="2400" dirty="0" err="1"/>
              <a:t>mantiene</a:t>
            </a:r>
            <a:r>
              <a:rPr lang="en-US" sz="2400" dirty="0"/>
              <a:t> </a:t>
            </a:r>
            <a:r>
              <a:rPr lang="en-US" sz="2400" dirty="0" err="1"/>
              <a:t>l’indice</a:t>
            </a:r>
            <a:r>
              <a:rPr lang="en-US" sz="2400" dirty="0"/>
              <a:t> </a:t>
            </a:r>
            <a:r>
              <a:rPr lang="en-US" sz="2400" dirty="0" err="1"/>
              <a:t>dell’array</a:t>
            </a:r>
            <a:r>
              <a:rPr lang="en-US" sz="2400" dirty="0"/>
              <a:t> in cui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trova</a:t>
            </a:r>
            <a:r>
              <a:rPr lang="en-US" sz="2400" dirty="0"/>
              <a:t> </a:t>
            </a:r>
            <a:r>
              <a:rPr lang="en-US" sz="2400" dirty="0" err="1"/>
              <a:t>il</a:t>
            </a:r>
            <a:r>
              <a:rPr lang="en-US" sz="2400" dirty="0"/>
              <a:t> </a:t>
            </a:r>
            <a:r>
              <a:rPr lang="en-US" sz="2400" dirty="0" err="1"/>
              <a:t>minimo</a:t>
            </a:r>
            <a:r>
              <a:rPr lang="en-US" sz="2400" dirty="0"/>
              <a:t> </a:t>
            </a:r>
            <a:r>
              <a:rPr lang="en-US" sz="2400" dirty="0" err="1" smtClean="0"/>
              <a:t>corrente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linee</a:t>
            </a:r>
            <a:r>
              <a:rPr lang="en-US" sz="2400" dirty="0" smtClean="0"/>
              <a:t> 3-4: </a:t>
            </a:r>
            <a:r>
              <a:rPr lang="en-US" sz="2400" dirty="0" err="1" smtClean="0"/>
              <a:t>ricerca</a:t>
            </a:r>
            <a:r>
              <a:rPr lang="en-US" sz="2400" dirty="0" smtClean="0"/>
              <a:t> del </a:t>
            </a:r>
            <a:r>
              <a:rPr lang="en-US" sz="2400" dirty="0" err="1" smtClean="0"/>
              <a:t>minimo</a:t>
            </a:r>
            <a:r>
              <a:rPr lang="en-US" sz="2400" dirty="0" smtClean="0"/>
              <a:t> </a:t>
            </a:r>
            <a:r>
              <a:rPr lang="en-US" sz="2400" dirty="0" err="1" smtClean="0"/>
              <a:t>fra</a:t>
            </a:r>
            <a:r>
              <a:rPr lang="en-US" sz="2400" dirty="0" smtClean="0"/>
              <a:t> </a:t>
            </a:r>
            <a:r>
              <a:rPr lang="en-US" sz="2400" dirty="0" err="1" smtClean="0"/>
              <a:t>gli</a:t>
            </a:r>
            <a:r>
              <a:rPr lang="en-US" sz="2400" dirty="0" smtClean="0"/>
              <a:t> </a:t>
            </a:r>
            <a:r>
              <a:rPr lang="en-US" sz="2400" dirty="0" err="1" smtClean="0"/>
              <a:t>elementi</a:t>
            </a:r>
            <a:r>
              <a:rPr lang="en-US" sz="2400" dirty="0" smtClean="0"/>
              <a:t> A[</a:t>
            </a:r>
            <a:r>
              <a:rPr lang="en-US" sz="2400" dirty="0" smtClean="0">
                <a:solidFill>
                  <a:srgbClr val="FFFF00"/>
                </a:solidFill>
              </a:rPr>
              <a:t>k</a:t>
            </a:r>
            <a:r>
              <a:rPr lang="en-US" sz="2400" dirty="0" smtClean="0"/>
              <a:t>],…,A[n] (</a:t>
            </a:r>
            <a:r>
              <a:rPr lang="en-US" sz="2400" dirty="0" smtClean="0">
                <a:solidFill>
                  <a:srgbClr val="FFFF00"/>
                </a:solidFill>
              </a:rPr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viene</a:t>
            </a:r>
            <a:r>
              <a:rPr lang="en-US" sz="2400" dirty="0" smtClean="0"/>
              <a:t> </a:t>
            </a:r>
            <a:r>
              <a:rPr lang="en-US" sz="2400" dirty="0" err="1" smtClean="0"/>
              <a:t>aggiornato</a:t>
            </a:r>
            <a:r>
              <a:rPr lang="en-US" sz="2400" dirty="0" smtClean="0"/>
              <a:t> con </a:t>
            </a:r>
            <a:r>
              <a:rPr lang="en-US" sz="2400" dirty="0" err="1" smtClean="0"/>
              <a:t>l’indice</a:t>
            </a:r>
            <a:r>
              <a:rPr lang="en-US" sz="2400" dirty="0" smtClean="0"/>
              <a:t> </a:t>
            </a:r>
            <a:r>
              <a:rPr lang="en-US" sz="2400" dirty="0" err="1" smtClean="0"/>
              <a:t>dell’array</a:t>
            </a:r>
            <a:r>
              <a:rPr lang="en-US" sz="2400" dirty="0" smtClean="0"/>
              <a:t> in cui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trova</a:t>
            </a:r>
            <a:r>
              <a:rPr lang="en-US" sz="2400" dirty="0" smtClean="0"/>
              <a:t> </a:t>
            </a:r>
            <a:r>
              <a:rPr lang="en-US" sz="2400" dirty="0" err="1" smtClean="0"/>
              <a:t>il</a:t>
            </a:r>
            <a:r>
              <a:rPr lang="en-US" sz="2400" dirty="0" smtClean="0"/>
              <a:t> </a:t>
            </a:r>
            <a:r>
              <a:rPr lang="en-US" sz="2400" dirty="0" err="1" smtClean="0"/>
              <a:t>minimo</a:t>
            </a:r>
            <a:r>
              <a:rPr lang="en-US" sz="2400" dirty="0" smtClean="0"/>
              <a:t> </a:t>
            </a:r>
            <a:r>
              <a:rPr lang="en-US" sz="2400" dirty="0" err="1" smtClean="0"/>
              <a:t>corrente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linea</a:t>
            </a:r>
            <a:r>
              <a:rPr lang="en-US" sz="2400" dirty="0" smtClean="0"/>
              <a:t> 5: </a:t>
            </a:r>
            <a:r>
              <a:rPr lang="en-US" sz="2400" dirty="0" err="1" smtClean="0"/>
              <a:t>il</a:t>
            </a:r>
            <a:r>
              <a:rPr lang="en-US" sz="2400" dirty="0" smtClean="0"/>
              <a:t> </a:t>
            </a:r>
            <a:r>
              <a:rPr lang="en-US" sz="2400" dirty="0" err="1" smtClean="0"/>
              <a:t>minimo</a:t>
            </a:r>
            <a:r>
              <a:rPr lang="en-US" sz="2400" dirty="0" smtClean="0"/>
              <a:t> è </a:t>
            </a:r>
            <a:r>
              <a:rPr lang="en-US" sz="2400" dirty="0" err="1" smtClean="0"/>
              <a:t>spostato</a:t>
            </a:r>
            <a:r>
              <a:rPr lang="en-US" sz="2400" dirty="0" smtClean="0"/>
              <a:t> in </a:t>
            </a:r>
            <a:r>
              <a:rPr lang="en-US" sz="2400" dirty="0" err="1" smtClean="0"/>
              <a:t>posizione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k</a:t>
            </a:r>
            <a:endParaRPr lang="en-US" sz="24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/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5795963" y="787400"/>
            <a:ext cx="28797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mtClean="0">
                <a:solidFill>
                  <a:srgbClr val="FFFF00"/>
                </a:solidFill>
              </a:rPr>
              <a:t>NOTA: Assumiamo che il primo elemento dell’array sia in A[1]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48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5413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Correttezza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125538"/>
            <a:ext cx="8964613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Si dimostra facendo vedere che alla fine del generico passo </a:t>
            </a:r>
            <a:r>
              <a:rPr lang="en-US" sz="2800" smtClean="0">
                <a:solidFill>
                  <a:srgbClr val="FFFF00"/>
                </a:solidFill>
              </a:rPr>
              <a:t>k</a:t>
            </a:r>
            <a:r>
              <a:rPr lang="en-US" sz="2800" smtClean="0"/>
              <a:t> (</a:t>
            </a:r>
            <a:r>
              <a:rPr lang="en-US" sz="2800" smtClean="0">
                <a:solidFill>
                  <a:srgbClr val="FFFF00"/>
                </a:solidFill>
              </a:rPr>
              <a:t>k</a:t>
            </a:r>
            <a:r>
              <a:rPr lang="en-US" sz="2800" smtClean="0"/>
              <a:t>=1,…, </a:t>
            </a:r>
            <a:r>
              <a:rPr lang="en-US" sz="2800" i="1" smtClean="0"/>
              <a:t>n</a:t>
            </a:r>
            <a:r>
              <a:rPr lang="en-US" sz="2800" smtClean="0"/>
              <a:t>-1) si ha: </a:t>
            </a:r>
            <a:r>
              <a:rPr lang="en-US" sz="2800" smtClean="0">
                <a:solidFill>
                  <a:srgbClr val="FF9900"/>
                </a:solidFill>
              </a:rPr>
              <a:t>(i)</a:t>
            </a:r>
            <a:r>
              <a:rPr lang="en-US" sz="2800" smtClean="0"/>
              <a:t> i primi </a:t>
            </a:r>
            <a:r>
              <a:rPr lang="en-US" sz="2800" smtClean="0">
                <a:solidFill>
                  <a:srgbClr val="FFFF00"/>
                </a:solidFill>
              </a:rPr>
              <a:t>k</a:t>
            </a:r>
            <a:r>
              <a:rPr lang="en-US" sz="2800" smtClean="0"/>
              <a:t> elementi sono ordinati e </a:t>
            </a:r>
            <a:r>
              <a:rPr lang="en-US" sz="2800" smtClean="0">
                <a:solidFill>
                  <a:srgbClr val="FF9900"/>
                </a:solidFill>
              </a:rPr>
              <a:t>(ii) </a:t>
            </a:r>
            <a:r>
              <a:rPr lang="en-US" sz="2800" smtClean="0"/>
              <a:t>contengono i </a:t>
            </a:r>
            <a:r>
              <a:rPr lang="en-US" sz="2800" smtClean="0">
                <a:solidFill>
                  <a:srgbClr val="FFFF00"/>
                </a:solidFill>
              </a:rPr>
              <a:t>k</a:t>
            </a:r>
            <a:r>
              <a:rPr lang="en-US" sz="2800" smtClean="0"/>
              <a:t> elementi più piccoli dell’array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Induzione su </a:t>
            </a:r>
            <a:r>
              <a:rPr lang="en-US" sz="2800" smtClean="0">
                <a:solidFill>
                  <a:srgbClr val="FFFF00"/>
                </a:solidFill>
              </a:rPr>
              <a:t>k</a:t>
            </a:r>
            <a:r>
              <a:rPr lang="en-US" sz="280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FF00"/>
                </a:solidFill>
              </a:rPr>
              <a:t>k=1:</a:t>
            </a:r>
            <a:r>
              <a:rPr lang="en-US" sz="2400" smtClean="0"/>
              <a:t> Alla prima iterazione viene semplicemente selezionato l’elemento minimo dell’array </a:t>
            </a:r>
            <a:r>
              <a:rPr lang="en-US" sz="2400" smtClean="0">
                <a:sym typeface="Symbol" pitchFamily="18" charset="2"/>
              </a:rPr>
              <a:t>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FF9900"/>
                </a:solidFill>
              </a:rPr>
              <a:t>(i)</a:t>
            </a:r>
            <a:r>
              <a:rPr lang="en-US" sz="2400" smtClean="0"/>
              <a:t> e </a:t>
            </a:r>
            <a:r>
              <a:rPr lang="en-US" sz="2400" smtClean="0">
                <a:solidFill>
                  <a:srgbClr val="FF9900"/>
                </a:solidFill>
              </a:rPr>
              <a:t>(ii)</a:t>
            </a:r>
            <a:r>
              <a:rPr lang="en-US" sz="2400" smtClean="0"/>
              <a:t> banalmente verificate.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FF00"/>
                </a:solidFill>
              </a:rPr>
              <a:t>k&gt;1.</a:t>
            </a:r>
            <a:r>
              <a:rPr lang="en-US" sz="2400" smtClean="0"/>
              <a:t> All’inizio del passo </a:t>
            </a:r>
            <a:r>
              <a:rPr lang="en-US" sz="2400" smtClean="0">
                <a:solidFill>
                  <a:srgbClr val="FFFF00"/>
                </a:solidFill>
              </a:rPr>
              <a:t>k</a:t>
            </a:r>
            <a:r>
              <a:rPr lang="en-US" sz="2400" smtClean="0"/>
              <a:t> i primi </a:t>
            </a:r>
            <a:r>
              <a:rPr lang="en-US" sz="2400" smtClean="0">
                <a:solidFill>
                  <a:srgbClr val="FFFF00"/>
                </a:solidFill>
              </a:rPr>
              <a:t>k-1</a:t>
            </a:r>
            <a:r>
              <a:rPr lang="en-US" sz="2400" smtClean="0"/>
              <a:t> elementi sono ordinati e sono i </a:t>
            </a:r>
            <a:r>
              <a:rPr lang="en-US" sz="2400" smtClean="0">
                <a:solidFill>
                  <a:srgbClr val="FFFF00"/>
                </a:solidFill>
              </a:rPr>
              <a:t>k-1</a:t>
            </a:r>
            <a:r>
              <a:rPr lang="en-US" sz="2400" smtClean="0"/>
              <a:t> elementi più piccoli nell’array (ipotesi induttiva). Allora la tesi segue dal fatto che l’algoritmo seleziona il minimo dai restanti </a:t>
            </a:r>
            <a:r>
              <a:rPr lang="en-US" sz="2400" smtClean="0">
                <a:solidFill>
                  <a:srgbClr val="FFFF00"/>
                </a:solidFill>
              </a:rPr>
              <a:t>n-k</a:t>
            </a:r>
            <a:r>
              <a:rPr lang="en-US" sz="2400" smtClean="0"/>
              <a:t> elementi e lo mette in posizione </a:t>
            </a:r>
            <a:r>
              <a:rPr lang="en-US" sz="2400" smtClean="0">
                <a:solidFill>
                  <a:srgbClr val="FFFF00"/>
                </a:solidFill>
              </a:rPr>
              <a:t>k</a:t>
            </a:r>
            <a:r>
              <a:rPr lang="en-US" sz="2400" smtClean="0"/>
              <a:t>. Infatti: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FF9900"/>
                </a:solidFill>
              </a:rPr>
              <a:t>(ii) </a:t>
            </a:r>
            <a:r>
              <a:rPr lang="en-US" smtClean="0"/>
              <a:t>i primi </a:t>
            </a:r>
            <a:r>
              <a:rPr lang="en-US" smtClean="0">
                <a:solidFill>
                  <a:srgbClr val="FFFF00"/>
                </a:solidFill>
              </a:rPr>
              <a:t>k</a:t>
            </a:r>
            <a:r>
              <a:rPr lang="en-US" smtClean="0"/>
              <a:t> elementi restano i minimi nell’array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FF9900"/>
                </a:solidFill>
              </a:rPr>
              <a:t>(i)</a:t>
            </a:r>
            <a:r>
              <a:rPr lang="en-US" smtClean="0"/>
              <a:t> l’elemento in posizione </a:t>
            </a:r>
            <a:r>
              <a:rPr lang="en-US" smtClean="0">
                <a:solidFill>
                  <a:srgbClr val="FFFF00"/>
                </a:solidFill>
              </a:rPr>
              <a:t>k</a:t>
            </a:r>
            <a:r>
              <a:rPr lang="en-US" smtClean="0"/>
              <a:t> non è mai più piccolo dei primi </a:t>
            </a:r>
            <a:r>
              <a:rPr lang="en-US" smtClean="0">
                <a:solidFill>
                  <a:srgbClr val="FFFF00"/>
                </a:solidFill>
              </a:rPr>
              <a:t>k-1 </a:t>
            </a:r>
            <a:r>
              <a:rPr lang="en-US" smtClean="0"/>
              <a:t>elementi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35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3888" y="898376"/>
            <a:ext cx="8610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3600" dirty="0" smtClean="0"/>
              <a:t>Sia </a:t>
            </a:r>
            <a:r>
              <a:rPr lang="it-IT" altLang="it-IT" sz="3600" dirty="0" smtClean="0">
                <a:solidFill>
                  <a:srgbClr val="FFFF00"/>
                </a:solidFill>
              </a:rPr>
              <a:t>tempo(I)</a:t>
            </a:r>
            <a:r>
              <a:rPr lang="it-IT" altLang="it-IT" sz="3600" dirty="0" smtClean="0"/>
              <a:t> il tempo di esecuzione di un algoritmo sull’istanza I</a:t>
            </a:r>
          </a:p>
          <a:p>
            <a:pPr eaLnBrk="1" hangingPunct="1">
              <a:lnSpc>
                <a:spcPct val="90000"/>
              </a:lnSpc>
            </a:pPr>
            <a:endParaRPr lang="it-IT" altLang="it-IT" sz="16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3600" dirty="0" err="1" smtClean="0">
                <a:solidFill>
                  <a:srgbClr val="FFFF00"/>
                </a:solidFill>
              </a:rPr>
              <a:t>T</a:t>
            </a:r>
            <a:r>
              <a:rPr lang="it-IT" altLang="it-IT" sz="3600" baseline="-25000" dirty="0" err="1" smtClean="0">
                <a:solidFill>
                  <a:srgbClr val="FFFF00"/>
                </a:solidFill>
              </a:rPr>
              <a:t>best</a:t>
            </a:r>
            <a:r>
              <a:rPr lang="it-IT" altLang="it-IT" sz="3600" dirty="0" smtClean="0">
                <a:solidFill>
                  <a:srgbClr val="FFFF00"/>
                </a:solidFill>
              </a:rPr>
              <a:t>(n) = </a:t>
            </a:r>
            <a:r>
              <a:rPr lang="it-IT" altLang="it-IT" sz="3600" dirty="0" err="1" smtClean="0">
                <a:solidFill>
                  <a:srgbClr val="FFFF00"/>
                </a:solidFill>
              </a:rPr>
              <a:t>min</a:t>
            </a:r>
            <a:r>
              <a:rPr lang="it-IT" altLang="it-IT" sz="3600" dirty="0" smtClean="0">
                <a:solidFill>
                  <a:srgbClr val="FFFF00"/>
                </a:solidFill>
              </a:rPr>
              <a:t> </a:t>
            </a:r>
            <a:r>
              <a:rPr lang="it-IT" altLang="it-IT" sz="3600" baseline="-25000" dirty="0" smtClean="0">
                <a:solidFill>
                  <a:srgbClr val="FFFF00"/>
                </a:solidFill>
              </a:rPr>
              <a:t>istanze I di dimensione n</a:t>
            </a:r>
            <a:r>
              <a:rPr lang="it-IT" altLang="it-IT" sz="3600" dirty="0" smtClean="0">
                <a:solidFill>
                  <a:srgbClr val="FFFF00"/>
                </a:solidFill>
              </a:rPr>
              <a:t> {tempo(I)}</a:t>
            </a:r>
          </a:p>
          <a:p>
            <a:pPr eaLnBrk="1" hangingPunct="1">
              <a:lnSpc>
                <a:spcPct val="90000"/>
              </a:lnSpc>
            </a:pPr>
            <a:endParaRPr lang="it-IT" altLang="it-IT" sz="16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3600" dirty="0" smtClean="0"/>
              <a:t>Intuitivamente, </a:t>
            </a:r>
            <a:r>
              <a:rPr lang="it-IT" altLang="it-IT" sz="3600" dirty="0" err="1" smtClean="0">
                <a:solidFill>
                  <a:srgbClr val="FFFF00"/>
                </a:solidFill>
              </a:rPr>
              <a:t>T</a:t>
            </a:r>
            <a:r>
              <a:rPr lang="it-IT" altLang="it-IT" sz="3600" baseline="-25000" dirty="0" err="1" smtClean="0">
                <a:solidFill>
                  <a:srgbClr val="FFFF00"/>
                </a:solidFill>
              </a:rPr>
              <a:t>best</a:t>
            </a:r>
            <a:r>
              <a:rPr lang="it-IT" altLang="it-IT" sz="3600" dirty="0" smtClean="0">
                <a:solidFill>
                  <a:srgbClr val="FFFF00"/>
                </a:solidFill>
              </a:rPr>
              <a:t>(n)</a:t>
            </a:r>
            <a:r>
              <a:rPr lang="it-IT" altLang="it-IT" sz="3600" dirty="0" smtClean="0"/>
              <a:t> è il tempo di esecuzione sulle istanze di ingresso che comportano </a:t>
            </a:r>
            <a:r>
              <a:rPr lang="it-IT" altLang="it-IT" sz="3600" dirty="0" smtClean="0">
                <a:solidFill>
                  <a:srgbClr val="FFFF00"/>
                </a:solidFill>
              </a:rPr>
              <a:t>meno lavoro </a:t>
            </a:r>
            <a:r>
              <a:rPr lang="it-IT" altLang="it-IT" sz="3600" dirty="0" smtClean="0"/>
              <a:t>per l’algoritmo, mentre T(n) ricordiamo che </a:t>
            </a:r>
            <a:r>
              <a:rPr lang="it-IT" altLang="it-IT" sz="3600" dirty="0"/>
              <a:t>denotava il tempo di esecuzione sulle istanze di ingresso che comportano </a:t>
            </a:r>
            <a:r>
              <a:rPr lang="it-IT" altLang="it-IT" sz="3600" dirty="0" smtClean="0">
                <a:solidFill>
                  <a:srgbClr val="FFFF00"/>
                </a:solidFill>
              </a:rPr>
              <a:t>più lavoro </a:t>
            </a:r>
            <a:r>
              <a:rPr lang="it-IT" altLang="it-IT" sz="3600" dirty="0"/>
              <a:t>per </a:t>
            </a:r>
            <a:r>
              <a:rPr lang="it-IT" altLang="it-IT" sz="3600" dirty="0" smtClean="0"/>
              <a:t>l’algoritmo (c’era un </a:t>
            </a:r>
            <a:r>
              <a:rPr lang="it-IT" altLang="it-IT" sz="3600" dirty="0" err="1" smtClean="0">
                <a:solidFill>
                  <a:srgbClr val="FFFF00"/>
                </a:solidFill>
              </a:rPr>
              <a:t>max</a:t>
            </a:r>
            <a:r>
              <a:rPr lang="it-IT" altLang="it-IT" sz="3600" dirty="0" smtClean="0">
                <a:solidFill>
                  <a:srgbClr val="FFFF00"/>
                </a:solidFill>
              </a:rPr>
              <a:t> </a:t>
            </a:r>
            <a:r>
              <a:rPr lang="it-IT" altLang="it-IT" sz="3600" dirty="0" smtClean="0"/>
              <a:t>invece di </a:t>
            </a:r>
            <a:r>
              <a:rPr lang="it-IT" altLang="it-IT" sz="3600" dirty="0" err="1" smtClean="0">
                <a:solidFill>
                  <a:srgbClr val="FFFF00"/>
                </a:solidFill>
              </a:rPr>
              <a:t>min</a:t>
            </a:r>
            <a:r>
              <a:rPr lang="it-IT" altLang="it-IT" sz="3600" dirty="0" smtClean="0"/>
              <a:t>)</a:t>
            </a:r>
            <a:endParaRPr lang="it-IT" altLang="it-IT" sz="3600" dirty="0" smtClean="0">
              <a:solidFill>
                <a:srgbClr val="FFFF00"/>
              </a:solidFill>
            </a:endParaRPr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 dirty="0">
                <a:solidFill>
                  <a:srgbClr val="FFFF00"/>
                </a:solidFill>
              </a:rPr>
              <a:t>Caso migliore di un algoritmo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185F3E-4688-4B68-BA66-06D0DC175E0B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32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3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3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91440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3600" smtClean="0"/>
              <a:t>Sia </a:t>
            </a:r>
            <a:r>
              <a:rPr lang="it-IT" altLang="it-IT" sz="3600" smtClean="0">
                <a:solidFill>
                  <a:srgbClr val="FFFF00"/>
                </a:solidFill>
                <a:latin typeface="Lucida Calligraphy" pitchFamily="66" charset="0"/>
              </a:rPr>
              <a:t>P</a:t>
            </a:r>
            <a:r>
              <a:rPr lang="it-IT" altLang="it-IT" sz="3600" smtClean="0">
                <a:solidFill>
                  <a:srgbClr val="FFFF00"/>
                </a:solidFill>
              </a:rPr>
              <a:t>(I)</a:t>
            </a:r>
            <a:r>
              <a:rPr lang="it-IT" altLang="it-IT" sz="3600" smtClean="0"/>
              <a:t> la probabilità di occorrenza del-</a:t>
            </a:r>
            <a:br>
              <a:rPr lang="it-IT" altLang="it-IT" sz="3600" smtClean="0"/>
            </a:br>
            <a:r>
              <a:rPr lang="it-IT" altLang="it-IT" sz="3600" smtClean="0"/>
              <a:t>l’istanza I</a:t>
            </a:r>
          </a:p>
          <a:p>
            <a:pPr eaLnBrk="1" hangingPunct="1">
              <a:lnSpc>
                <a:spcPct val="90000"/>
              </a:lnSpc>
            </a:pPr>
            <a:endParaRPr lang="it-IT" altLang="it-IT" sz="8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3600" smtClean="0">
                <a:solidFill>
                  <a:srgbClr val="FFFF00"/>
                </a:solidFill>
              </a:rPr>
              <a:t>T</a:t>
            </a:r>
            <a:r>
              <a:rPr lang="it-IT" altLang="it-IT" sz="3600" baseline="-25000" smtClean="0">
                <a:solidFill>
                  <a:srgbClr val="FFFF00"/>
                </a:solidFill>
              </a:rPr>
              <a:t>avg</a:t>
            </a:r>
            <a:r>
              <a:rPr lang="it-IT" altLang="it-IT" sz="3600" smtClean="0">
                <a:solidFill>
                  <a:srgbClr val="FFFF00"/>
                </a:solidFill>
              </a:rPr>
              <a:t>(n) = ∑ </a:t>
            </a:r>
            <a:r>
              <a:rPr lang="it-IT" altLang="it-IT" sz="3600" baseline="-25000" smtClean="0">
                <a:solidFill>
                  <a:srgbClr val="FFFF00"/>
                </a:solidFill>
              </a:rPr>
              <a:t>istanze I di dimensione n</a:t>
            </a:r>
            <a:r>
              <a:rPr lang="it-IT" altLang="it-IT" sz="3600" smtClean="0">
                <a:solidFill>
                  <a:srgbClr val="FFFF00"/>
                </a:solidFill>
              </a:rPr>
              <a:t> {</a:t>
            </a:r>
            <a:r>
              <a:rPr lang="it-IT" altLang="it-IT" sz="3600" smtClean="0">
                <a:solidFill>
                  <a:srgbClr val="FFFF00"/>
                </a:solidFill>
                <a:latin typeface="Lucida Calligraphy" pitchFamily="66" charset="0"/>
              </a:rPr>
              <a:t>P</a:t>
            </a:r>
            <a:r>
              <a:rPr lang="it-IT" altLang="it-IT" sz="3600" smtClean="0">
                <a:solidFill>
                  <a:srgbClr val="FFFF00"/>
                </a:solidFill>
              </a:rPr>
              <a:t>(I)</a:t>
            </a:r>
            <a:r>
              <a:rPr lang="it-IT" altLang="it-IT" sz="3600" smtClean="0"/>
              <a:t> </a:t>
            </a:r>
            <a:r>
              <a:rPr lang="it-IT" altLang="it-IT" sz="3600" smtClean="0">
                <a:solidFill>
                  <a:srgbClr val="FFFF00"/>
                </a:solidFill>
              </a:rPr>
              <a:t>tempo(I) }</a:t>
            </a:r>
          </a:p>
          <a:p>
            <a:pPr eaLnBrk="1" hangingPunct="1">
              <a:lnSpc>
                <a:spcPct val="90000"/>
              </a:lnSpc>
            </a:pPr>
            <a:endParaRPr lang="it-IT" altLang="it-IT" sz="14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3600" smtClean="0"/>
              <a:t>Intuitivamente, </a:t>
            </a:r>
            <a:r>
              <a:rPr lang="it-IT" altLang="it-IT" sz="3600" smtClean="0">
                <a:solidFill>
                  <a:srgbClr val="FFFF00"/>
                </a:solidFill>
              </a:rPr>
              <a:t>T</a:t>
            </a:r>
            <a:r>
              <a:rPr lang="it-IT" altLang="it-IT" sz="3600" baseline="-25000" smtClean="0">
                <a:solidFill>
                  <a:srgbClr val="FFFF00"/>
                </a:solidFill>
              </a:rPr>
              <a:t>avg</a:t>
            </a:r>
            <a:r>
              <a:rPr lang="it-IT" altLang="it-IT" sz="3600" smtClean="0">
                <a:solidFill>
                  <a:srgbClr val="FFFF00"/>
                </a:solidFill>
              </a:rPr>
              <a:t>(n)</a:t>
            </a:r>
            <a:r>
              <a:rPr lang="it-IT" altLang="it-IT" sz="3600" smtClean="0"/>
              <a:t> è il tempo di esecuzione nel caso medio, ovvero sulle istanze di ingresso “tipiche” per il problema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3600" smtClean="0"/>
              <a:t>Richiede di conoscere una distribuzione di probabilità sulle istanze</a:t>
            </a:r>
          </a:p>
        </p:txBody>
      </p:sp>
      <p:sp>
        <p:nvSpPr>
          <p:cNvPr id="31749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 dirty="0">
                <a:solidFill>
                  <a:srgbClr val="FFFF00"/>
                </a:solidFill>
              </a:rPr>
              <a:t>Caso medio di un algoritmo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185F3E-4688-4B68-BA66-06D0DC175E0B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23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10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6011863" y="220663"/>
            <a:ext cx="2949575" cy="719137"/>
          </a:xfrm>
        </p:spPr>
        <p:txBody>
          <a:bodyPr/>
          <a:lstStyle/>
          <a:p>
            <a:pPr algn="r" eaLnBrk="1" hangingPunct="1"/>
            <a:r>
              <a:rPr lang="it-IT" smtClean="0">
                <a:solidFill>
                  <a:srgbClr val="FFFF00"/>
                </a:solidFill>
              </a:rPr>
              <a:t>Complessità</a:t>
            </a:r>
            <a:br>
              <a:rPr lang="it-IT" smtClean="0">
                <a:solidFill>
                  <a:srgbClr val="FFFF00"/>
                </a:solidFill>
              </a:rPr>
            </a:br>
            <a:r>
              <a:rPr lang="it-IT" smtClean="0">
                <a:solidFill>
                  <a:srgbClr val="FFFF00"/>
                </a:solidFill>
              </a:rPr>
              <a:t>temporale</a:t>
            </a: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193675" y="504825"/>
            <a:ext cx="4537075" cy="2682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</a:rPr>
              <a:t>SelectionSort (A)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val="000000"/>
                </a:solidFill>
              </a:rPr>
              <a:t> </a:t>
            </a:r>
            <a:r>
              <a:rPr lang="en-US" sz="2000" b="1" smtClean="0">
                <a:solidFill>
                  <a:srgbClr val="000000"/>
                </a:solidFill>
              </a:rPr>
              <a:t>for</a:t>
            </a:r>
            <a:r>
              <a:rPr lang="en-US" sz="2000" smtClean="0">
                <a:solidFill>
                  <a:srgbClr val="000000"/>
                </a:solidFill>
              </a:rPr>
              <a:t> k=1 </a:t>
            </a:r>
            <a:r>
              <a:rPr lang="en-US" sz="2000" b="1" smtClean="0">
                <a:solidFill>
                  <a:srgbClr val="000000"/>
                </a:solidFill>
              </a:rPr>
              <a:t>to</a:t>
            </a:r>
            <a:r>
              <a:rPr lang="en-US" sz="2000" smtClean="0">
                <a:solidFill>
                  <a:srgbClr val="000000"/>
                </a:solidFill>
              </a:rPr>
              <a:t> n-1 </a:t>
            </a:r>
            <a:r>
              <a:rPr lang="en-US" sz="2000" b="1" smtClean="0">
                <a:solidFill>
                  <a:srgbClr val="000000"/>
                </a:solidFill>
              </a:rPr>
              <a:t>do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val="000000"/>
                </a:solidFill>
              </a:rPr>
              <a:t> 	m = k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val="000000"/>
                </a:solidFill>
              </a:rPr>
              <a:t> 	</a:t>
            </a:r>
            <a:r>
              <a:rPr lang="en-US" sz="2000" b="1" smtClean="0">
                <a:solidFill>
                  <a:srgbClr val="000000"/>
                </a:solidFill>
              </a:rPr>
              <a:t>for</a:t>
            </a:r>
            <a:r>
              <a:rPr lang="en-US" sz="2000" smtClean="0">
                <a:solidFill>
                  <a:srgbClr val="000000"/>
                </a:solidFill>
              </a:rPr>
              <a:t> j=k+1 </a:t>
            </a:r>
            <a:r>
              <a:rPr lang="en-US" sz="2000" b="1" smtClean="0">
                <a:solidFill>
                  <a:srgbClr val="000000"/>
                </a:solidFill>
              </a:rPr>
              <a:t>to</a:t>
            </a:r>
            <a:r>
              <a:rPr lang="en-US" sz="2000" smtClean="0">
                <a:solidFill>
                  <a:srgbClr val="000000"/>
                </a:solidFill>
              </a:rPr>
              <a:t> n</a:t>
            </a:r>
            <a:r>
              <a:rPr lang="en-US" sz="2000" b="1" smtClean="0">
                <a:solidFill>
                  <a:srgbClr val="000000"/>
                </a:solidFill>
              </a:rPr>
              <a:t> do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val="000000"/>
                </a:solidFill>
              </a:rPr>
              <a:t> 	     </a:t>
            </a:r>
            <a:r>
              <a:rPr lang="en-US" sz="2000" b="1" smtClean="0">
                <a:solidFill>
                  <a:srgbClr val="000000"/>
                </a:solidFill>
              </a:rPr>
              <a:t>if</a:t>
            </a:r>
            <a:r>
              <a:rPr lang="en-US" sz="2000" smtClean="0">
                <a:solidFill>
                  <a:srgbClr val="000000"/>
                </a:solidFill>
              </a:rPr>
              <a:t> (A[j] &lt; A[m]) </a:t>
            </a:r>
            <a:r>
              <a:rPr lang="en-US" sz="2000" b="1" smtClean="0">
                <a:solidFill>
                  <a:srgbClr val="000000"/>
                </a:solidFill>
              </a:rPr>
              <a:t>then </a:t>
            </a:r>
            <a:r>
              <a:rPr lang="en-US" sz="2000" smtClean="0">
                <a:solidFill>
                  <a:srgbClr val="000000"/>
                </a:solidFill>
              </a:rPr>
              <a:t>m=j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val="000000"/>
                </a:solidFill>
              </a:rPr>
              <a:t>       scambia A[m] con A[k]	</a:t>
            </a:r>
          </a:p>
        </p:txBody>
      </p:sp>
      <p:sp>
        <p:nvSpPr>
          <p:cNvPr id="122885" name="AutoShape 5"/>
          <p:cNvSpPr>
            <a:spLocks/>
          </p:cNvSpPr>
          <p:nvPr/>
        </p:nvSpPr>
        <p:spPr bwMode="auto">
          <a:xfrm>
            <a:off x="4859338" y="2813050"/>
            <a:ext cx="157162" cy="360363"/>
          </a:xfrm>
          <a:prstGeom prst="rightBrace">
            <a:avLst>
              <a:gd name="adj1" fmla="val 19108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5003800" y="2092325"/>
            <a:ext cx="23050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FF"/>
                </a:solidFill>
              </a:rPr>
              <a:t>n-k confronti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FF"/>
                </a:solidFill>
              </a:rPr>
              <a:t>(</a:t>
            </a:r>
            <a:r>
              <a:rPr lang="en-US" sz="2000" smtClean="0">
                <a:solidFill>
                  <a:srgbClr val="FF9900"/>
                </a:solidFill>
              </a:rPr>
              <a:t>operaz. dominante</a:t>
            </a:r>
            <a:r>
              <a:rPr lang="en-US" sz="2000" smtClean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5032375" y="2711450"/>
            <a:ext cx="19875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FF"/>
                </a:solidFill>
              </a:rPr>
              <a:t>1 scambio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FF"/>
                </a:solidFill>
              </a:rPr>
              <a:t>(3 assegnamenti) </a:t>
            </a:r>
          </a:p>
        </p:txBody>
      </p:sp>
      <p:sp>
        <p:nvSpPr>
          <p:cNvPr id="122888" name="AutoShape 8"/>
          <p:cNvSpPr>
            <a:spLocks/>
          </p:cNvSpPr>
          <p:nvPr/>
        </p:nvSpPr>
        <p:spPr bwMode="auto">
          <a:xfrm>
            <a:off x="7019925" y="1585913"/>
            <a:ext cx="360363" cy="1730375"/>
          </a:xfrm>
          <a:prstGeom prst="rightBrace">
            <a:avLst>
              <a:gd name="adj1" fmla="val 40015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7349554" y="2041525"/>
            <a:ext cx="17589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FFFFFF"/>
                </a:solidFill>
              </a:rPr>
              <a:t>il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</a:rPr>
              <a:t>tutto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</a:rPr>
              <a:t>eseguito</a:t>
            </a:r>
            <a:endParaRPr lang="en-US" sz="2000" dirty="0" smtClean="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</a:rPr>
              <a:t>per k=1,…, n-1</a:t>
            </a:r>
          </a:p>
        </p:txBody>
      </p:sp>
      <p:sp>
        <p:nvSpPr>
          <p:cNvPr id="12289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07950" y="4359543"/>
            <a:ext cx="9036050" cy="935037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T(</a:t>
            </a:r>
            <a:r>
              <a:rPr lang="en-US" sz="2800" i="1" dirty="0" smtClean="0"/>
              <a:t>n</a:t>
            </a:r>
            <a:r>
              <a:rPr lang="en-US" sz="2800" dirty="0" smtClean="0"/>
              <a:t>) = </a:t>
            </a:r>
            <a:r>
              <a:rPr lang="en-US" sz="4000" dirty="0" smtClean="0">
                <a:sym typeface="Symbol" pitchFamily="18" charset="2"/>
              </a:rPr>
              <a:t></a:t>
            </a:r>
            <a:r>
              <a:rPr lang="en-US" sz="2800" dirty="0" smtClean="0">
                <a:sym typeface="Symbol" pitchFamily="18" charset="2"/>
              </a:rPr>
              <a:t> [1+(n-</a:t>
            </a:r>
            <a:r>
              <a:rPr lang="en-US" sz="2800" i="1" dirty="0" smtClean="0">
                <a:sym typeface="Symbol" pitchFamily="18" charset="2"/>
              </a:rPr>
              <a:t>k</a:t>
            </a:r>
            <a:r>
              <a:rPr lang="en-US" sz="2800" dirty="0" smtClean="0">
                <a:sym typeface="Symbol" pitchFamily="18" charset="2"/>
              </a:rPr>
              <a:t>)+1]=2(n-1)+</a:t>
            </a:r>
            <a:r>
              <a:rPr lang="en-US" sz="4000" dirty="0" smtClean="0">
                <a:sym typeface="Symbol" pitchFamily="18" charset="2"/>
              </a:rPr>
              <a:t>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i="1" dirty="0" smtClean="0">
                <a:sym typeface="Symbol" pitchFamily="18" charset="2"/>
              </a:rPr>
              <a:t>k </a:t>
            </a:r>
            <a:r>
              <a:rPr lang="en-US" sz="2800" dirty="0" smtClean="0">
                <a:sym typeface="Symbol" pitchFamily="18" charset="2"/>
              </a:rPr>
              <a:t>=2(n-1)+n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·(n-1)/2 = </a:t>
            </a:r>
            <a:r>
              <a:rPr lang="en-US" sz="2800" dirty="0" smtClean="0">
                <a:sym typeface="Symbol" pitchFamily="18" charset="2"/>
              </a:rPr>
              <a:t>(</a:t>
            </a:r>
            <a:r>
              <a:rPr lang="en-US" sz="2800" i="1" dirty="0" smtClean="0">
                <a:sym typeface="Symbol" pitchFamily="18" charset="2"/>
              </a:rPr>
              <a:t>n</a:t>
            </a:r>
            <a:r>
              <a:rPr lang="en-US" sz="2800" baseline="30000" dirty="0" smtClean="0">
                <a:sym typeface="Symbol" pitchFamily="18" charset="2"/>
              </a:rPr>
              <a:t>2</a:t>
            </a:r>
            <a:r>
              <a:rPr lang="en-US" sz="2800" dirty="0" smtClean="0">
                <a:sym typeface="Symbol" pitchFamily="18" charset="2"/>
              </a:rPr>
              <a:t>)</a:t>
            </a:r>
          </a:p>
        </p:txBody>
      </p:sp>
      <p:sp>
        <p:nvSpPr>
          <p:cNvPr id="122891" name="Text Box 11"/>
          <p:cNvSpPr txBox="1">
            <a:spLocks noChangeArrowheads="1"/>
          </p:cNvSpPr>
          <p:nvPr/>
        </p:nvSpPr>
        <p:spPr bwMode="auto">
          <a:xfrm>
            <a:off x="1042988" y="4791343"/>
            <a:ext cx="571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i="1" smtClean="0">
                <a:solidFill>
                  <a:srgbClr val="FFFFFF"/>
                </a:solidFill>
              </a:rPr>
              <a:t>k</a:t>
            </a:r>
            <a:r>
              <a:rPr lang="en-US" sz="2000" smtClean="0">
                <a:solidFill>
                  <a:srgbClr val="FFFFFF"/>
                </a:solidFill>
              </a:rPr>
              <a:t>=1</a:t>
            </a: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2892" name="Text Box 12"/>
          <p:cNvSpPr txBox="1">
            <a:spLocks noChangeArrowheads="1"/>
          </p:cNvSpPr>
          <p:nvPr/>
        </p:nvSpPr>
        <p:spPr bwMode="auto">
          <a:xfrm>
            <a:off x="1101725" y="4144337"/>
            <a:ext cx="525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i="1" smtClean="0">
                <a:solidFill>
                  <a:srgbClr val="FFFFFF"/>
                </a:solidFill>
              </a:rPr>
              <a:t>n</a:t>
            </a:r>
            <a:r>
              <a:rPr lang="en-US" sz="2000" smtClean="0">
                <a:solidFill>
                  <a:srgbClr val="FFFFFF"/>
                </a:solidFill>
              </a:rPr>
              <a:t>-1</a:t>
            </a:r>
            <a:endParaRPr lang="en-US" i="1" smtClean="0">
              <a:solidFill>
                <a:srgbClr val="FFFFFF"/>
              </a:solidFill>
            </a:endParaRPr>
          </a:p>
        </p:txBody>
      </p:sp>
      <p:sp>
        <p:nvSpPr>
          <p:cNvPr id="122894" name="Text Box 14"/>
          <p:cNvSpPr txBox="1">
            <a:spLocks noChangeArrowheads="1"/>
          </p:cNvSpPr>
          <p:nvPr/>
        </p:nvSpPr>
        <p:spPr bwMode="auto">
          <a:xfrm>
            <a:off x="1116013" y="6156593"/>
            <a:ext cx="597747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Þ"/>
            </a:pPr>
            <a:r>
              <a:rPr lang="en-US" sz="3200" dirty="0" smtClean="0">
                <a:solidFill>
                  <a:srgbClr val="FFFFFF"/>
                </a:solidFill>
              </a:rPr>
              <a:t>T(</a:t>
            </a:r>
            <a:r>
              <a:rPr lang="en-US" sz="3200" i="1" dirty="0" smtClean="0">
                <a:solidFill>
                  <a:srgbClr val="FFFFFF"/>
                </a:solidFill>
              </a:rPr>
              <a:t>n</a:t>
            </a:r>
            <a:r>
              <a:rPr lang="en-US" sz="3200" dirty="0" smtClean="0">
                <a:solidFill>
                  <a:srgbClr val="FFFFFF"/>
                </a:solidFill>
              </a:rPr>
              <a:t>) = </a:t>
            </a:r>
            <a:r>
              <a:rPr lang="en-US" sz="3200" dirty="0" err="1" smtClean="0">
                <a:solidFill>
                  <a:srgbClr val="FFFFFF"/>
                </a:solidFill>
              </a:rPr>
              <a:t>T</a:t>
            </a:r>
            <a:r>
              <a:rPr lang="en-US" sz="3200" i="1" baseline="-25000" dirty="0" err="1" smtClean="0">
                <a:solidFill>
                  <a:srgbClr val="FFFFFF"/>
                </a:solidFill>
              </a:rPr>
              <a:t>best</a:t>
            </a:r>
            <a:r>
              <a:rPr lang="en-US" sz="3200" dirty="0" smtClean="0">
                <a:solidFill>
                  <a:srgbClr val="FFFFFF"/>
                </a:solidFill>
              </a:rPr>
              <a:t>(</a:t>
            </a:r>
            <a:r>
              <a:rPr lang="en-US" sz="3200" i="1" dirty="0" smtClean="0">
                <a:solidFill>
                  <a:srgbClr val="FFFFFF"/>
                </a:solidFill>
              </a:rPr>
              <a:t>n</a:t>
            </a:r>
            <a:r>
              <a:rPr lang="en-US" sz="3200" dirty="0" smtClean="0">
                <a:solidFill>
                  <a:srgbClr val="FFFFFF"/>
                </a:solidFill>
              </a:rPr>
              <a:t>) = </a:t>
            </a:r>
            <a:r>
              <a:rPr lang="en-US" sz="3200" dirty="0" err="1" smtClean="0">
                <a:solidFill>
                  <a:srgbClr val="FFFFFF"/>
                </a:solidFill>
              </a:rPr>
              <a:t>T</a:t>
            </a:r>
            <a:r>
              <a:rPr lang="en-US" sz="3200" i="1" baseline="-25000" dirty="0" err="1" smtClean="0">
                <a:solidFill>
                  <a:srgbClr val="FFFFFF"/>
                </a:solidFill>
              </a:rPr>
              <a:t>avg</a:t>
            </a:r>
            <a:r>
              <a:rPr lang="en-US" sz="3200" dirty="0" smtClean="0">
                <a:solidFill>
                  <a:srgbClr val="FFFFFF"/>
                </a:solidFill>
              </a:rPr>
              <a:t>(</a:t>
            </a:r>
            <a:r>
              <a:rPr lang="en-US" sz="3200" i="1" dirty="0" smtClean="0">
                <a:solidFill>
                  <a:srgbClr val="FFFFFF"/>
                </a:solidFill>
              </a:rPr>
              <a:t>n</a:t>
            </a:r>
            <a:r>
              <a:rPr lang="en-US" sz="3200" dirty="0" smtClean="0">
                <a:solidFill>
                  <a:srgbClr val="FFFFFF"/>
                </a:solidFill>
              </a:rPr>
              <a:t>) = </a:t>
            </a:r>
            <a:r>
              <a:rPr lang="en-US" sz="3200" dirty="0" smtClean="0">
                <a:solidFill>
                  <a:srgbClr val="FFFFFF"/>
                </a:solidFill>
                <a:sym typeface="Symbol" pitchFamily="18" charset="2"/>
              </a:rPr>
              <a:t>(</a:t>
            </a:r>
            <a:r>
              <a:rPr lang="en-US" sz="3200" i="1" dirty="0" smtClean="0">
                <a:solidFill>
                  <a:srgbClr val="FFFFFF"/>
                </a:solidFill>
                <a:sym typeface="Symbol" pitchFamily="18" charset="2"/>
              </a:rPr>
              <a:t>n</a:t>
            </a:r>
            <a:r>
              <a:rPr lang="en-US" sz="3200" baseline="30000" dirty="0" smtClean="0">
                <a:solidFill>
                  <a:srgbClr val="FFFFFF"/>
                </a:solidFill>
                <a:sym typeface="Symbol" pitchFamily="18" charset="2"/>
              </a:rPr>
              <a:t>2</a:t>
            </a:r>
            <a:r>
              <a:rPr lang="en-US" sz="3200" dirty="0" smtClean="0">
                <a:solidFill>
                  <a:srgbClr val="FFFFFF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122895" name="Text Box 15"/>
          <p:cNvSpPr txBox="1">
            <a:spLocks noChangeArrowheads="1"/>
          </p:cNvSpPr>
          <p:nvPr/>
        </p:nvSpPr>
        <p:spPr bwMode="auto">
          <a:xfrm>
            <a:off x="4432548" y="4791343"/>
            <a:ext cx="571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i="1" smtClean="0">
                <a:solidFill>
                  <a:srgbClr val="FFFFFF"/>
                </a:solidFill>
              </a:rPr>
              <a:t>k</a:t>
            </a:r>
            <a:r>
              <a:rPr lang="en-US" sz="2000" smtClean="0">
                <a:solidFill>
                  <a:srgbClr val="FFFFFF"/>
                </a:solidFill>
              </a:rPr>
              <a:t>=1</a:t>
            </a: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2896" name="Text Box 16"/>
          <p:cNvSpPr txBox="1">
            <a:spLocks noChangeArrowheads="1"/>
          </p:cNvSpPr>
          <p:nvPr/>
        </p:nvSpPr>
        <p:spPr bwMode="auto">
          <a:xfrm>
            <a:off x="4427984" y="4144461"/>
            <a:ext cx="525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i="1" dirty="0" smtClean="0">
                <a:solidFill>
                  <a:srgbClr val="FFFFFF"/>
                </a:solidFill>
              </a:rPr>
              <a:t>n</a:t>
            </a:r>
            <a:r>
              <a:rPr lang="en-US" sz="2000" dirty="0" smtClean="0">
                <a:solidFill>
                  <a:srgbClr val="FFFFFF"/>
                </a:solidFill>
              </a:rPr>
              <a:t>-1</a:t>
            </a:r>
            <a:endParaRPr lang="en-US" i="1" dirty="0" smtClean="0">
              <a:solidFill>
                <a:srgbClr val="FFFFFF"/>
              </a:solidFill>
            </a:endParaRPr>
          </a:p>
        </p:txBody>
      </p:sp>
      <p:sp>
        <p:nvSpPr>
          <p:cNvPr id="122897" name="AutoShape 17"/>
          <p:cNvSpPr>
            <a:spLocks/>
          </p:cNvSpPr>
          <p:nvPr/>
        </p:nvSpPr>
        <p:spPr bwMode="auto">
          <a:xfrm>
            <a:off x="4859338" y="1516063"/>
            <a:ext cx="157162" cy="360362"/>
          </a:xfrm>
          <a:prstGeom prst="rightBrace">
            <a:avLst>
              <a:gd name="adj1" fmla="val 19108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22898" name="Text Box 18"/>
          <p:cNvSpPr txBox="1">
            <a:spLocks noChangeArrowheads="1"/>
          </p:cNvSpPr>
          <p:nvPr/>
        </p:nvSpPr>
        <p:spPr bwMode="auto">
          <a:xfrm>
            <a:off x="5003800" y="1444625"/>
            <a:ext cx="198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FF"/>
                </a:solidFill>
              </a:rPr>
              <a:t>1 assegnamento</a:t>
            </a:r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22899" name="Text Box 19"/>
          <p:cNvSpPr txBox="1">
            <a:spLocks noChangeArrowheads="1"/>
          </p:cNvSpPr>
          <p:nvPr/>
        </p:nvSpPr>
        <p:spPr bwMode="auto">
          <a:xfrm>
            <a:off x="0" y="522473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FFFF"/>
                </a:solidFill>
              </a:rPr>
              <a:t>Si </a:t>
            </a:r>
            <a:r>
              <a:rPr lang="en-US" dirty="0" err="1" smtClean="0">
                <a:solidFill>
                  <a:srgbClr val="FFFFFF"/>
                </a:solidFill>
              </a:rPr>
              <a:t>noti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che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T(n)</a:t>
            </a:r>
            <a:r>
              <a:rPr lang="en-US" dirty="0" smtClean="0">
                <a:solidFill>
                  <a:srgbClr val="FFFFFF"/>
                </a:solidFill>
              </a:rPr>
              <a:t> è </a:t>
            </a:r>
            <a:r>
              <a:rPr lang="en-US" dirty="0" smtClean="0">
                <a:solidFill>
                  <a:srgbClr val="FFFF00"/>
                </a:solidFill>
              </a:rPr>
              <a:t>SEMPRE UGUALE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ad un </a:t>
            </a:r>
            <a:r>
              <a:rPr lang="en-US" dirty="0" err="1" smtClean="0">
                <a:solidFill>
                  <a:srgbClr val="FFFFFF"/>
                </a:solidFill>
              </a:rPr>
              <a:t>polinomio</a:t>
            </a:r>
            <a:r>
              <a:rPr lang="en-US" dirty="0" smtClean="0">
                <a:solidFill>
                  <a:srgbClr val="FFFFFF"/>
                </a:solidFill>
              </a:rPr>
              <a:t> di 2º </a:t>
            </a:r>
            <a:r>
              <a:rPr lang="en-US" dirty="0" err="1" smtClean="0">
                <a:solidFill>
                  <a:srgbClr val="FFFFFF"/>
                </a:solidFill>
              </a:rPr>
              <a:t>grado</a:t>
            </a:r>
            <a:r>
              <a:rPr lang="en-US" dirty="0" smtClean="0">
                <a:solidFill>
                  <a:srgbClr val="FFFFFF"/>
                </a:solidFill>
              </a:rPr>
              <a:t> in </a:t>
            </a:r>
            <a:r>
              <a:rPr lang="en-US" dirty="0" smtClean="0">
                <a:solidFill>
                  <a:srgbClr val="FFFF00"/>
                </a:solidFill>
              </a:rPr>
              <a:t>n</a:t>
            </a:r>
            <a:r>
              <a:rPr lang="en-US" dirty="0" smtClean="0">
                <a:solidFill>
                  <a:srgbClr val="FFFFFF"/>
                </a:solidFill>
              </a:rPr>
              <a:t>, e </a:t>
            </a:r>
            <a:r>
              <a:rPr lang="en-US" dirty="0" err="1" smtClean="0">
                <a:solidFill>
                  <a:srgbClr val="FFFFFF"/>
                </a:solidFill>
              </a:rPr>
              <a:t>quindi</a:t>
            </a:r>
            <a:r>
              <a:rPr lang="en-US" dirty="0" smtClean="0">
                <a:solidFill>
                  <a:srgbClr val="FFFFFF"/>
                </a:solidFill>
              </a:rPr>
              <a:t> la </a:t>
            </a:r>
            <a:r>
              <a:rPr lang="en-US" dirty="0" err="1" smtClean="0">
                <a:solidFill>
                  <a:srgbClr val="FFFFFF"/>
                </a:solidFill>
              </a:rPr>
              <a:t>notazione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l-GR" dirty="0" smtClean="0">
                <a:solidFill>
                  <a:srgbClr val="FFFF00"/>
                </a:solidFill>
              </a:rPr>
              <a:t>Θ</a:t>
            </a:r>
            <a:r>
              <a:rPr lang="it-IT" dirty="0" smtClean="0">
                <a:solidFill>
                  <a:srgbClr val="FFFFFF"/>
                </a:solidFill>
              </a:rPr>
              <a:t> è perfettamente </a:t>
            </a:r>
            <a:r>
              <a:rPr lang="it-IT" dirty="0" smtClean="0">
                <a:solidFill>
                  <a:srgbClr val="FFFF00"/>
                </a:solidFill>
              </a:rPr>
              <a:t>ESPRESSIVA</a:t>
            </a:r>
            <a:r>
              <a:rPr lang="it-IT" dirty="0" smtClean="0">
                <a:solidFill>
                  <a:srgbClr val="FFFFFF"/>
                </a:solidFill>
              </a:rPr>
              <a:t> del valore di T(n)</a:t>
            </a:r>
            <a:endParaRPr lang="el-GR" dirty="0" smtClean="0">
              <a:solidFill>
                <a:srgbClr val="FFFFFF"/>
              </a:solidFill>
            </a:endParaRPr>
          </a:p>
        </p:txBody>
      </p:sp>
      <p:sp>
        <p:nvSpPr>
          <p:cNvPr id="21" name="AutoShape 17"/>
          <p:cNvSpPr>
            <a:spLocks/>
          </p:cNvSpPr>
          <p:nvPr/>
        </p:nvSpPr>
        <p:spPr bwMode="auto">
          <a:xfrm>
            <a:off x="4859338" y="2308225"/>
            <a:ext cx="157162" cy="360363"/>
          </a:xfrm>
          <a:prstGeom prst="rightBrace">
            <a:avLst>
              <a:gd name="adj1" fmla="val 19108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24</a:t>
            </a:fld>
            <a:endParaRPr lang="it-IT" altLang="it-IT">
              <a:solidFill>
                <a:srgbClr val="FFFFFF"/>
              </a:solidFill>
            </a:endParaRP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35496" y="3356992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FFFFFF"/>
                </a:solidFill>
              </a:rPr>
              <a:t>Denotiamo</a:t>
            </a:r>
            <a:r>
              <a:rPr lang="en-US" dirty="0" smtClean="0">
                <a:solidFill>
                  <a:srgbClr val="FFFFFF"/>
                </a:solidFill>
              </a:rPr>
              <a:t> con </a:t>
            </a:r>
            <a:r>
              <a:rPr lang="en-US" dirty="0" smtClean="0">
                <a:solidFill>
                  <a:srgbClr val="FFFF00"/>
                </a:solidFill>
              </a:rPr>
              <a:t>T(n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il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costo</a:t>
            </a:r>
            <a:r>
              <a:rPr lang="en-US" dirty="0" smtClean="0">
                <a:solidFill>
                  <a:srgbClr val="FFFFFF"/>
                </a:solidFill>
              </a:rPr>
              <a:t> di </a:t>
            </a:r>
            <a:r>
              <a:rPr lang="en-US" dirty="0" err="1" smtClean="0">
                <a:solidFill>
                  <a:srgbClr val="FFFFFF"/>
                </a:solidFill>
              </a:rPr>
              <a:t>esecuzione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dell’algoritmo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su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una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generica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esecuzione</a:t>
            </a:r>
            <a:r>
              <a:rPr lang="en-US" dirty="0" smtClean="0">
                <a:solidFill>
                  <a:srgbClr val="FFFFFF"/>
                </a:solidFill>
              </a:rPr>
              <a:t>; </a:t>
            </a:r>
            <a:r>
              <a:rPr lang="en-US" dirty="0" err="1" smtClean="0">
                <a:solidFill>
                  <a:srgbClr val="FFFFFF"/>
                </a:solidFill>
              </a:rPr>
              <a:t>si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noti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che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T(n) ≤ </a:t>
            </a:r>
            <a:r>
              <a:rPr lang="en-US" dirty="0" err="1" smtClean="0">
                <a:solidFill>
                  <a:srgbClr val="FFFF00"/>
                </a:solidFill>
              </a:rPr>
              <a:t>T</a:t>
            </a:r>
            <a:r>
              <a:rPr lang="en-US" baseline="-25000" dirty="0" err="1" smtClean="0">
                <a:solidFill>
                  <a:srgbClr val="FFFF00"/>
                </a:solidFill>
              </a:rPr>
              <a:t>worst</a:t>
            </a:r>
            <a:r>
              <a:rPr lang="en-US" dirty="0" smtClean="0">
                <a:solidFill>
                  <a:srgbClr val="FFFF00"/>
                </a:solidFill>
              </a:rPr>
              <a:t>(n) </a:t>
            </a:r>
            <a:r>
              <a:rPr lang="en-US" dirty="0" smtClean="0">
                <a:solidFill>
                  <a:srgbClr val="FFFFFF"/>
                </a:solidFill>
              </a:rPr>
              <a:t>e </a:t>
            </a:r>
            <a:r>
              <a:rPr lang="en-US" dirty="0" smtClean="0">
                <a:solidFill>
                  <a:srgbClr val="FFFF00"/>
                </a:solidFill>
              </a:rPr>
              <a:t>T(n)≥</a:t>
            </a:r>
            <a:r>
              <a:rPr lang="en-US" dirty="0" err="1" smtClean="0">
                <a:solidFill>
                  <a:srgbClr val="FFFF00"/>
                </a:solidFill>
              </a:rPr>
              <a:t>T</a:t>
            </a:r>
            <a:r>
              <a:rPr lang="en-US" baseline="-25000" dirty="0" err="1" smtClean="0">
                <a:solidFill>
                  <a:srgbClr val="FFFF00"/>
                </a:solidFill>
              </a:rPr>
              <a:t>best</a:t>
            </a:r>
            <a:r>
              <a:rPr lang="en-US" dirty="0" smtClean="0">
                <a:solidFill>
                  <a:srgbClr val="FFFF00"/>
                </a:solidFill>
              </a:rPr>
              <a:t>(n)</a:t>
            </a:r>
            <a:endParaRPr lang="el-GR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60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22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22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22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22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22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5" grpId="0" animBg="1"/>
      <p:bldP spid="122886" grpId="0"/>
      <p:bldP spid="122887" grpId="0"/>
      <p:bldP spid="122888" grpId="0" animBg="1"/>
      <p:bldP spid="122889" grpId="0"/>
      <p:bldP spid="122890" grpId="0" build="p"/>
      <p:bldP spid="122891" grpId="0"/>
      <p:bldP spid="122892" grpId="0"/>
      <p:bldP spid="122894" grpId="0"/>
      <p:bldP spid="122895" grpId="0"/>
      <p:bldP spid="122896" grpId="0"/>
      <p:bldP spid="122897" grpId="0" animBg="1"/>
      <p:bldP spid="122898" grpId="0"/>
      <p:bldP spid="122899" grpId="0"/>
      <p:bldP spid="21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altLang="it-IT" smtClean="0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-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2969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A5C17A1-F951-4BA1-B62C-267B2844EDCF}" type="slidenum">
              <a:rPr lang="it-IT" altLang="it-IT" smtClean="0">
                <a:solidFill>
                  <a:srgbClr val="FFFFFF"/>
                </a:solidFill>
              </a:rPr>
              <a:pPr eaLnBrk="1" hangingPunct="1"/>
              <a:t>3</a:t>
            </a:fld>
            <a:endParaRPr lang="it-IT" altLang="it-IT" smtClean="0">
              <a:solidFill>
                <a:srgbClr val="FFFFFF"/>
              </a:solidFill>
            </a:endParaRP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black">
          <a:xfrm>
            <a:off x="817563" y="404813"/>
            <a:ext cx="81470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0" hangingPunct="0">
              <a:spcBef>
                <a:spcPct val="20000"/>
              </a:spcBef>
              <a:defRPr/>
            </a:pPr>
            <a:r>
              <a:rPr lang="it-IT" altLang="it-IT" sz="2800" b="1">
                <a:solidFill>
                  <a:srgbClr val="FFFFFF"/>
                </a:solidFill>
                <a:latin typeface="Times New Roman" pitchFamily="18" charset="0"/>
                <a:cs typeface="+mn-cs"/>
                <a:sym typeface="Symbol" pitchFamily="18" charset="2"/>
              </a:rPr>
              <a:t>Dimostrazione del Lemma 2</a:t>
            </a: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0" y="908050"/>
            <a:ext cx="9144000" cy="712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FF00"/>
                </a:solidFill>
                <a:latin typeface="Times" pitchFamily="18" charset="0"/>
                <a:cs typeface="+mn-cs"/>
                <a:sym typeface="Symbol" pitchFamily="18" charset="2"/>
              </a:rPr>
              <a:t>Lemma 2: </a:t>
            </a:r>
            <a:r>
              <a:rPr lang="it-IT" altLang="it-IT" sz="2400" dirty="0">
                <a:solidFill>
                  <a:srgbClr val="FFFFFF"/>
                </a:solidFill>
                <a:latin typeface="Times" pitchFamily="18" charset="0"/>
                <a:cs typeface="+mn-cs"/>
                <a:sym typeface="Symbol" pitchFamily="18" charset="2"/>
              </a:rPr>
              <a:t>Il numero di </a:t>
            </a:r>
            <a:r>
              <a:rPr lang="it-IT" altLang="it-IT" sz="2400" dirty="0">
                <a:solidFill>
                  <a:srgbClr val="FFCC00"/>
                </a:solidFill>
                <a:latin typeface="Times" pitchFamily="18" charset="0"/>
                <a:cs typeface="+mn-cs"/>
                <a:sym typeface="Symbol" pitchFamily="18" charset="2"/>
              </a:rPr>
              <a:t>nodi interni</a:t>
            </a:r>
            <a:r>
              <a:rPr lang="it-IT" altLang="it-IT" sz="2400" dirty="0">
                <a:solidFill>
                  <a:srgbClr val="FFFFFF"/>
                </a:solidFill>
                <a:latin typeface="Times" pitchFamily="18" charset="0"/>
                <a:cs typeface="+mn-cs"/>
                <a:sym typeface="Symbol" pitchFamily="18" charset="2"/>
              </a:rPr>
              <a:t> di un albero </a:t>
            </a:r>
            <a:r>
              <a:rPr lang="it-IT" altLang="it-IT" sz="2400" dirty="0">
                <a:solidFill>
                  <a:srgbClr val="FFFF00"/>
                </a:solidFill>
                <a:latin typeface="Times" pitchFamily="18" charset="0"/>
                <a:cs typeface="+mn-cs"/>
                <a:sym typeface="Symbol" pitchFamily="18" charset="2"/>
              </a:rPr>
              <a:t>strettamente binario </a:t>
            </a:r>
            <a:r>
              <a:rPr lang="it-IT" altLang="it-IT" sz="2400" dirty="0">
                <a:solidFill>
                  <a:srgbClr val="FFFFFF"/>
                </a:solidFill>
                <a:latin typeface="Times" pitchFamily="18" charset="0"/>
                <a:cs typeface="+mn-cs"/>
                <a:sym typeface="Symbol" pitchFamily="18" charset="2"/>
              </a:rPr>
              <a:t>è pari al </a:t>
            </a:r>
            <a:r>
              <a:rPr lang="it-IT" altLang="it-IT" sz="2400" dirty="0">
                <a:solidFill>
                  <a:srgbClr val="FFCC00"/>
                </a:solidFill>
                <a:latin typeface="Times" pitchFamily="18" charset="0"/>
                <a:cs typeface="+mn-cs"/>
                <a:sym typeface="Symbol" pitchFamily="18" charset="2"/>
              </a:rPr>
              <a:t>numero di foglie – 1</a:t>
            </a:r>
            <a:r>
              <a:rPr lang="it-IT" altLang="it-IT" sz="2400" dirty="0">
                <a:solidFill>
                  <a:srgbClr val="FFFFFF"/>
                </a:solidFill>
                <a:latin typeface="Times" pitchFamily="18" charset="0"/>
                <a:cs typeface="+mn-cs"/>
                <a:sym typeface="Symbol" pitchFamily="18" charset="2"/>
              </a:rPr>
              <a:t>.</a:t>
            </a:r>
            <a:endParaRPr lang="it-IT" altLang="it-IT" sz="2400" baseline="-25000" dirty="0">
              <a:solidFill>
                <a:srgbClr val="FFFFFF"/>
              </a:solidFill>
              <a:latin typeface="Times" pitchFamily="18" charset="0"/>
              <a:cs typeface="+mn-cs"/>
              <a:sym typeface="Symbol" pitchFamily="18" charset="2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it-IT" sz="2400" dirty="0" err="1">
                <a:solidFill>
                  <a:srgbClr val="FFFF00"/>
                </a:solidFill>
                <a:latin typeface="Times" pitchFamily="18" charset="0"/>
                <a:cs typeface="+mn-cs"/>
                <a:sym typeface="Symbol" pitchFamily="18" charset="2"/>
              </a:rPr>
              <a:t>Dim</a:t>
            </a:r>
            <a:r>
              <a:rPr lang="it-IT" sz="2400" dirty="0">
                <a:solidFill>
                  <a:srgbClr val="FFFF00"/>
                </a:solidFill>
                <a:latin typeface="Times" pitchFamily="18" charset="0"/>
                <a:cs typeface="+mn-cs"/>
                <a:sym typeface="Symbol" pitchFamily="18" charset="2"/>
              </a:rPr>
              <a:t>:</a:t>
            </a:r>
            <a:r>
              <a:rPr lang="it-IT" sz="2400" dirty="0">
                <a:solidFill>
                  <a:srgbClr val="FFFFFF"/>
                </a:solidFill>
                <a:latin typeface="Times" pitchFamily="18" charset="0"/>
                <a:cs typeface="+mn-cs"/>
                <a:sym typeface="Symbol" pitchFamily="18" charset="2"/>
              </a:rPr>
              <a:t> </a:t>
            </a:r>
            <a:r>
              <a:rPr lang="it-IT" altLang="it-IT" sz="24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Per induzione sul numero di nodi interni, sia detto </a:t>
            </a:r>
            <a:r>
              <a:rPr lang="it-IT" altLang="it-IT" sz="2400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k</a:t>
            </a:r>
            <a:r>
              <a:rPr lang="it-IT" altLang="it-IT" sz="24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:</a:t>
            </a:r>
            <a:endParaRPr lang="it-IT" altLang="it-IT" sz="2800" kern="0" dirty="0">
              <a:solidFill>
                <a:srgbClr val="FFFFFF"/>
              </a:solidFill>
              <a:latin typeface="Times New Roman"/>
              <a:cs typeface="Arial"/>
              <a:sym typeface="Symbol" pitchFamily="18" charset="2"/>
            </a:endParaRPr>
          </a:p>
          <a:p>
            <a:pPr marL="630238" lvl="1" indent="-268288" eaLnBrk="0" hangingPunct="0">
              <a:spcBef>
                <a:spcPct val="20000"/>
              </a:spcBef>
              <a:buFontTx/>
              <a:buChar char="–"/>
              <a:tabLst>
                <a:tab pos="714375" algn="l"/>
              </a:tabLst>
              <a:defRPr/>
            </a:pPr>
            <a:r>
              <a:rPr lang="it-IT" altLang="it-IT" sz="2000" kern="0" dirty="0">
                <a:solidFill>
                  <a:srgbClr val="FFFF00"/>
                </a:solidFill>
                <a:latin typeface="Times New Roman"/>
                <a:cs typeface="Arial"/>
                <a:sym typeface="Symbol" pitchFamily="18" charset="2"/>
              </a:rPr>
              <a:t>Caso base k=1</a:t>
            </a: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: se c’è </a:t>
            </a:r>
            <a:r>
              <a:rPr lang="it-IT" altLang="it-IT" sz="20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un solo </a:t>
            </a: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nodo interno, poiché per ipotesi deve avere </a:t>
            </a:r>
            <a:r>
              <a:rPr lang="it-IT" altLang="it-IT" sz="20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due</a:t>
            </a: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 figli, tali figli saranno foglie, e quindi il lemma segue.</a:t>
            </a:r>
            <a:endParaRPr lang="it-IT" altLang="it-IT" sz="2000" kern="0" dirty="0">
              <a:solidFill>
                <a:srgbClr val="FFFFFF"/>
              </a:solidFill>
              <a:latin typeface="Times New Roman"/>
              <a:cs typeface="Times New Roman" pitchFamily="18" charset="0"/>
              <a:sym typeface="Symbol" pitchFamily="18" charset="2"/>
            </a:endParaRPr>
          </a:p>
          <a:p>
            <a:pPr marL="628650" lvl="1" indent="-26670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it-IT" altLang="it-IT" sz="2000" kern="0" dirty="0">
                <a:solidFill>
                  <a:srgbClr val="FFFF00"/>
                </a:solidFill>
                <a:latin typeface="Times New Roman"/>
                <a:cs typeface="Arial"/>
                <a:sym typeface="Symbol" pitchFamily="18" charset="2"/>
              </a:rPr>
              <a:t>Caso k&gt;1</a:t>
            </a: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: supposto vero fino a </a:t>
            </a:r>
            <a:r>
              <a:rPr lang="it-IT" altLang="it-IT" sz="2000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k-1</a:t>
            </a: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, dimostriamolo vero per </a:t>
            </a:r>
            <a:r>
              <a:rPr lang="it-IT" altLang="it-IT" sz="2000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k</a:t>
            </a: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 nodi interni; osserviamo che poiché </a:t>
            </a:r>
            <a:r>
              <a:rPr lang="it-IT" altLang="it-IT" sz="20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k&gt;1</a:t>
            </a: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, e l’albero è strettamente binario, abbiamo due possibilità:</a:t>
            </a:r>
          </a:p>
          <a:p>
            <a:pPr marL="1458913" lvl="2" indent="-4572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Uno dei due sottoalberi della radice è una foglia: in tal caso l’altro sottoalbero (strettamente binario) contiene </a:t>
            </a:r>
            <a:r>
              <a:rPr lang="it-IT" altLang="it-IT" sz="20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k-1</a:t>
            </a: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 nodi interni, e quindi per ipotesi induttiva avrà </a:t>
            </a:r>
            <a:r>
              <a:rPr lang="it-IT" altLang="it-IT" sz="20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k</a:t>
            </a: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 foglie; allora, il numero totale di foglie è </a:t>
            </a:r>
            <a:r>
              <a:rPr lang="it-IT" altLang="it-IT" sz="20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k+1</a:t>
            </a: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, da cui segue il lemma;</a:t>
            </a:r>
          </a:p>
          <a:p>
            <a:pPr marL="1458913" lvl="2" indent="-4572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Entrambi i sottoalberi (strettamente binari) contengono nodi interni, in numero  totale di </a:t>
            </a:r>
            <a:r>
              <a:rPr lang="it-IT" altLang="it-IT" sz="20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k-1=k</a:t>
            </a:r>
            <a:r>
              <a:rPr lang="it-IT" altLang="it-IT" sz="2000" kern="0" baseline="-2500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1</a:t>
            </a:r>
            <a:r>
              <a:rPr lang="it-IT" altLang="it-IT" sz="20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+k</a:t>
            </a:r>
            <a:r>
              <a:rPr lang="it-IT" altLang="it-IT" sz="2000" kern="0" baseline="-2500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2</a:t>
            </a: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; ma allora, per ipotesi induttiva, conterranno rispettivamente </a:t>
            </a:r>
            <a:r>
              <a:rPr lang="it-IT" altLang="it-IT" sz="20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k</a:t>
            </a:r>
            <a:r>
              <a:rPr lang="it-IT" altLang="it-IT" sz="2000" kern="0" baseline="-2500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1</a:t>
            </a:r>
            <a:r>
              <a:rPr lang="it-IT" altLang="it-IT" sz="20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+1</a:t>
            </a: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 e </a:t>
            </a:r>
            <a:r>
              <a:rPr lang="it-IT" altLang="it-IT" sz="20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k</a:t>
            </a:r>
            <a:r>
              <a:rPr lang="it-IT" altLang="it-IT" sz="2000" kern="0" baseline="-2500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2</a:t>
            </a:r>
            <a:r>
              <a:rPr lang="it-IT" altLang="it-IT" sz="20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+1 </a:t>
            </a: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foglie, e quindi il numero totale di foglie è </a:t>
            </a:r>
            <a:r>
              <a:rPr lang="it-IT" altLang="it-IT" sz="20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k</a:t>
            </a:r>
            <a:r>
              <a:rPr lang="it-IT" altLang="it-IT" sz="2000" kern="0" baseline="-2500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1</a:t>
            </a:r>
            <a:r>
              <a:rPr lang="it-IT" altLang="it-IT" sz="20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+k</a:t>
            </a:r>
            <a:r>
              <a:rPr lang="it-IT" altLang="it-IT" sz="2000" kern="0" baseline="-2500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2</a:t>
            </a:r>
            <a:r>
              <a:rPr lang="it-IT" altLang="it-IT" sz="2000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+2=k+1</a:t>
            </a:r>
            <a:r>
              <a:rPr lang="it-IT" altLang="it-IT" sz="20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, come volevasi dimostrare. </a:t>
            </a:r>
            <a:r>
              <a:rPr lang="it-IT" altLang="it-IT" sz="2400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		 											</a:t>
            </a:r>
            <a:r>
              <a:rPr lang="it-IT" sz="2400" b="1" kern="0" dirty="0">
                <a:solidFill>
                  <a:srgbClr val="FFFF00"/>
                </a:solidFill>
                <a:latin typeface="Times New Roman"/>
                <a:cs typeface="Times New Roman" pitchFamily="18" charset="0"/>
                <a:sym typeface="Symbol" pitchFamily="18" charset="2"/>
              </a:rPr>
              <a:t>□</a:t>
            </a:r>
            <a:endParaRPr lang="it-IT" altLang="it-IT" sz="2400" b="1" kern="0" dirty="0">
              <a:solidFill>
                <a:srgbClr val="FFFF00"/>
              </a:solidFill>
              <a:latin typeface="Times New Roman"/>
              <a:cs typeface="Arial"/>
              <a:sym typeface="Symbol" pitchFamily="18" charset="2"/>
            </a:endParaRPr>
          </a:p>
          <a:p>
            <a:pPr eaLnBrk="0" hangingPunct="0">
              <a:defRPr/>
            </a:pPr>
            <a:endParaRPr lang="it-IT" sz="2400" dirty="0">
              <a:solidFill>
                <a:srgbClr val="FFFF00"/>
              </a:solidFill>
              <a:latin typeface="Times" pitchFamily="18" charset="0"/>
              <a:cs typeface="+mn-cs"/>
              <a:sym typeface="Symbol" pitchFamily="18" charset="2"/>
            </a:endParaRPr>
          </a:p>
          <a:p>
            <a:pPr eaLnBrk="0" hangingPunct="0">
              <a:defRPr/>
            </a:pPr>
            <a:endParaRPr lang="en-US" sz="2800" dirty="0">
              <a:solidFill>
                <a:srgbClr val="FFFFFF"/>
              </a:solidFill>
              <a:latin typeface="Times" pitchFamily="18" charset="0"/>
              <a:cs typeface="+mn-cs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0072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8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8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altLang="it-IT" smtClean="0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-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908720"/>
            <a:ext cx="8686800" cy="198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400" dirty="0" smtClean="0"/>
              <a:t>Possiamo sperare di calcolare </a:t>
            </a:r>
            <a:r>
              <a:rPr lang="it-IT" altLang="it-IT" sz="2400" dirty="0" smtClean="0">
                <a:solidFill>
                  <a:srgbClr val="FFFF00"/>
                </a:solidFill>
              </a:rPr>
              <a:t>F</a:t>
            </a:r>
            <a:r>
              <a:rPr lang="it-IT" altLang="it-IT" sz="2400" baseline="-25000" dirty="0" smtClean="0">
                <a:solidFill>
                  <a:srgbClr val="FFFF00"/>
                </a:solidFill>
              </a:rPr>
              <a:t>n</a:t>
            </a:r>
            <a:r>
              <a:rPr lang="it-IT" altLang="it-IT" sz="2400" dirty="0" smtClean="0"/>
              <a:t> in tempo inferiore a </a:t>
            </a:r>
            <a:r>
              <a:rPr lang="it-IT" altLang="it-IT" sz="2400" dirty="0" smtClean="0">
                <a:solidFill>
                  <a:srgbClr val="FFFF00"/>
                </a:solidFill>
              </a:rPr>
              <a:t>Θ(n) </a:t>
            </a:r>
            <a:r>
              <a:rPr lang="it-IT" altLang="it-IT" sz="2400" dirty="0" smtClean="0"/>
              <a:t>(in termini di numero di linee di codice eseguite)? Sembrerebbe impossibile, perché parrebbe che per arrivare ad </a:t>
            </a:r>
            <a:r>
              <a:rPr lang="it-IT" altLang="it-IT" sz="2400" dirty="0" smtClean="0">
                <a:solidFill>
                  <a:srgbClr val="FFFF00"/>
                </a:solidFill>
              </a:rPr>
              <a:t>F</a:t>
            </a:r>
            <a:r>
              <a:rPr lang="it-IT" altLang="it-IT" sz="2400" baseline="-25000" dirty="0" smtClean="0">
                <a:solidFill>
                  <a:srgbClr val="FFFF00"/>
                </a:solidFill>
              </a:rPr>
              <a:t>n</a:t>
            </a:r>
            <a:r>
              <a:rPr lang="it-IT" altLang="it-IT" sz="2400" dirty="0" smtClean="0"/>
              <a:t> dobbiamo prima calcolare </a:t>
            </a:r>
            <a:r>
              <a:rPr lang="it-IT" altLang="it-IT" sz="2400" dirty="0" smtClean="0">
                <a:solidFill>
                  <a:srgbClr val="FFFF00"/>
                </a:solidFill>
              </a:rPr>
              <a:t>F</a:t>
            </a:r>
            <a:r>
              <a:rPr lang="it-IT" altLang="it-IT" sz="2400" baseline="-25000" dirty="0" smtClean="0">
                <a:solidFill>
                  <a:srgbClr val="FFFF00"/>
                </a:solidFill>
              </a:rPr>
              <a:t>i</a:t>
            </a:r>
            <a:r>
              <a:rPr lang="it-IT" altLang="it-IT" sz="2400" dirty="0" smtClean="0">
                <a:solidFill>
                  <a:srgbClr val="FFFF00"/>
                </a:solidFill>
              </a:rPr>
              <a:t> </a:t>
            </a:r>
            <a:r>
              <a:rPr lang="it-IT" altLang="it-IT" sz="2400" dirty="0" smtClean="0"/>
              <a:t>per ogni </a:t>
            </a:r>
            <a:r>
              <a:rPr lang="it-IT" altLang="it-IT" sz="2400" dirty="0" smtClean="0">
                <a:solidFill>
                  <a:srgbClr val="FFFF00"/>
                </a:solidFill>
              </a:rPr>
              <a:t>i&lt;n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 smtClean="0"/>
              <a:t>In realtà, a ben pensarci, l’unico costo che siamo sicuri di dover </a:t>
            </a:r>
            <a:r>
              <a:rPr lang="it-IT" altLang="it-IT" sz="2400" dirty="0" smtClean="0">
                <a:solidFill>
                  <a:srgbClr val="FFFF00"/>
                </a:solidFill>
              </a:rPr>
              <a:t>necessariamente </a:t>
            </a:r>
            <a:r>
              <a:rPr lang="it-IT" altLang="it-IT" sz="2400" dirty="0" smtClean="0"/>
              <a:t>sostenere oltre a quello di lettura dell’input, è quello di scrittura dell’output; esso è esponenziale nel valore in input </a:t>
            </a:r>
            <a:r>
              <a:rPr lang="it-IT" altLang="it-IT" sz="2400" dirty="0" smtClean="0">
                <a:solidFill>
                  <a:srgbClr val="FFFF00"/>
                </a:solidFill>
              </a:rPr>
              <a:t>n</a:t>
            </a:r>
            <a:r>
              <a:rPr lang="it-IT" altLang="it-IT" sz="2400" dirty="0" smtClean="0"/>
              <a:t> (cresce infatti come </a:t>
            </a:r>
            <a:r>
              <a:rPr lang="en-US" altLang="it-IT" sz="2400" dirty="0">
                <a:solidFill>
                  <a:srgbClr val="FFFF00"/>
                </a:solidFill>
                <a:sym typeface="Symbol" pitchFamily="18" charset="2"/>
              </a:rPr>
              <a:t>Θ(</a:t>
            </a:r>
            <a:r>
              <a:rPr lang="it-IT" altLang="it-IT" sz="2400" dirty="0">
                <a:solidFill>
                  <a:srgbClr val="FFFF00"/>
                </a:solidFill>
                <a:sym typeface="Symbol" pitchFamily="18" charset="2"/>
              </a:rPr>
              <a:t></a:t>
            </a:r>
            <a:r>
              <a:rPr lang="it-IT" altLang="it-IT" sz="2400" baseline="30000" dirty="0">
                <a:solidFill>
                  <a:srgbClr val="FFFF00"/>
                </a:solidFill>
                <a:sym typeface="Symbol" pitchFamily="18" charset="2"/>
              </a:rPr>
              <a:t>n</a:t>
            </a:r>
            <a:r>
              <a:rPr lang="en-US" altLang="it-IT" sz="2400" dirty="0" smtClean="0">
                <a:solidFill>
                  <a:srgbClr val="FFFF00"/>
                </a:solidFill>
                <a:sym typeface="Symbol" pitchFamily="18" charset="2"/>
              </a:rPr>
              <a:t>)</a:t>
            </a:r>
            <a:r>
              <a:rPr lang="en-US" altLang="it-IT" sz="2400" dirty="0" smtClean="0">
                <a:sym typeface="Symbol" pitchFamily="18" charset="2"/>
              </a:rPr>
              <a:t>), e </a:t>
            </a:r>
            <a:r>
              <a:rPr lang="en-US" altLang="it-IT" sz="2400" dirty="0" err="1" smtClean="0">
                <a:sym typeface="Symbol" pitchFamily="18" charset="2"/>
              </a:rPr>
              <a:t>richiede</a:t>
            </a:r>
            <a:r>
              <a:rPr lang="en-US" altLang="it-IT" sz="2400" dirty="0" smtClean="0">
                <a:sym typeface="Symbol" pitchFamily="18" charset="2"/>
              </a:rPr>
              <a:t> </a:t>
            </a:r>
            <a:r>
              <a:rPr lang="en-US" altLang="it-IT" sz="2400" dirty="0" err="1" smtClean="0">
                <a:sym typeface="Symbol" pitchFamily="18" charset="2"/>
              </a:rPr>
              <a:t>quindi</a:t>
            </a:r>
            <a:r>
              <a:rPr lang="en-US" altLang="it-IT" sz="2400" dirty="0" smtClean="0">
                <a:sym typeface="Symbol" pitchFamily="18" charset="2"/>
              </a:rPr>
              <a:t> la </a:t>
            </a:r>
            <a:r>
              <a:rPr lang="en-US" altLang="it-IT" sz="2400" dirty="0" err="1" smtClean="0">
                <a:sym typeface="Symbol" pitchFamily="18" charset="2"/>
              </a:rPr>
              <a:t>scrittura</a:t>
            </a:r>
            <a:r>
              <a:rPr lang="en-US" altLang="it-IT" sz="2400" dirty="0" smtClean="0">
                <a:sym typeface="Symbol" pitchFamily="18" charset="2"/>
              </a:rPr>
              <a:t> di </a:t>
            </a:r>
            <a:r>
              <a:rPr lang="en-US" altLang="it-IT" sz="2400" dirty="0" smtClean="0">
                <a:solidFill>
                  <a:srgbClr val="FFFF00"/>
                </a:solidFill>
                <a:sym typeface="Symbol" pitchFamily="18" charset="2"/>
              </a:rPr>
              <a:t>Θ(log </a:t>
            </a:r>
            <a:r>
              <a:rPr lang="it-IT" altLang="it-IT" sz="2400" dirty="0" smtClean="0">
                <a:solidFill>
                  <a:srgbClr val="FFFF00"/>
                </a:solidFill>
                <a:sym typeface="Symbol" pitchFamily="18" charset="2"/>
              </a:rPr>
              <a:t></a:t>
            </a:r>
            <a:r>
              <a:rPr lang="it-IT" altLang="it-IT" sz="2400" baseline="30000" dirty="0">
                <a:solidFill>
                  <a:srgbClr val="FFFF00"/>
                </a:solidFill>
                <a:sym typeface="Symbol" pitchFamily="18" charset="2"/>
              </a:rPr>
              <a:t>n</a:t>
            </a:r>
            <a:r>
              <a:rPr lang="en-US" altLang="it-IT" sz="2400" dirty="0" smtClean="0">
                <a:solidFill>
                  <a:srgbClr val="FFFF00"/>
                </a:solidFill>
                <a:sym typeface="Symbol" pitchFamily="18" charset="2"/>
              </a:rPr>
              <a:t>) = Θ(n)</a:t>
            </a:r>
            <a:r>
              <a:rPr lang="en-US" altLang="it-IT" sz="2400" dirty="0" smtClean="0">
                <a:sym typeface="Symbol" pitchFamily="18" charset="2"/>
              </a:rPr>
              <a:t> bit, ma </a:t>
            </a:r>
            <a:r>
              <a:rPr lang="en-US" altLang="it-IT" sz="2400" dirty="0" err="1" smtClean="0">
                <a:sym typeface="Symbol" pitchFamily="18" charset="2"/>
              </a:rPr>
              <a:t>nel</a:t>
            </a:r>
            <a:r>
              <a:rPr lang="en-US" altLang="it-IT" sz="2400" dirty="0" smtClean="0">
                <a:sym typeface="Symbol" pitchFamily="18" charset="2"/>
              </a:rPr>
              <a:t> </a:t>
            </a:r>
            <a:r>
              <a:rPr lang="en-US" altLang="it-IT" sz="2400" dirty="0" err="1" smtClean="0">
                <a:sym typeface="Symbol" pitchFamily="18" charset="2"/>
              </a:rPr>
              <a:t>modello</a:t>
            </a:r>
            <a:r>
              <a:rPr lang="en-US" altLang="it-IT" sz="2400" dirty="0" smtClean="0">
                <a:sym typeface="Symbol" pitchFamily="18" charset="2"/>
              </a:rPr>
              <a:t> RAM le </a:t>
            </a:r>
            <a:r>
              <a:rPr lang="en-US" altLang="it-IT" sz="2400" dirty="0" err="1" smtClean="0">
                <a:sym typeface="Symbol" pitchFamily="18" charset="2"/>
              </a:rPr>
              <a:t>operazioni</a:t>
            </a:r>
            <a:r>
              <a:rPr lang="en-US" altLang="it-IT" sz="2400" dirty="0" smtClean="0">
                <a:sym typeface="Symbol" pitchFamily="18" charset="2"/>
              </a:rPr>
              <a:t> di </a:t>
            </a:r>
            <a:r>
              <a:rPr lang="en-US" altLang="it-IT" sz="2400" dirty="0" err="1" smtClean="0">
                <a:sym typeface="Symbol" pitchFamily="18" charset="2"/>
              </a:rPr>
              <a:t>lettura</a:t>
            </a:r>
            <a:r>
              <a:rPr lang="en-US" altLang="it-IT" sz="2400" dirty="0" smtClean="0">
                <a:sym typeface="Symbol" pitchFamily="18" charset="2"/>
              </a:rPr>
              <a:t> e </a:t>
            </a:r>
            <a:r>
              <a:rPr lang="en-US" altLang="it-IT" sz="2400" dirty="0" err="1" smtClean="0">
                <a:sym typeface="Symbol" pitchFamily="18" charset="2"/>
              </a:rPr>
              <a:t>scrittura</a:t>
            </a:r>
            <a:r>
              <a:rPr lang="en-US" altLang="it-IT" sz="2400" dirty="0" smtClean="0">
                <a:sym typeface="Symbol" pitchFamily="18" charset="2"/>
              </a:rPr>
              <a:t> </a:t>
            </a:r>
            <a:r>
              <a:rPr lang="en-US" altLang="it-IT" sz="2400" dirty="0" err="1" smtClean="0">
                <a:sym typeface="Symbol" pitchFamily="18" charset="2"/>
              </a:rPr>
              <a:t>hanno</a:t>
            </a:r>
            <a:r>
              <a:rPr lang="en-US" altLang="it-IT" sz="2400" dirty="0" smtClean="0">
                <a:sym typeface="Symbol" pitchFamily="18" charset="2"/>
              </a:rPr>
              <a:t> </a:t>
            </a:r>
            <a:r>
              <a:rPr lang="en-US" altLang="it-IT" sz="2400" dirty="0" err="1" smtClean="0">
                <a:sym typeface="Symbol" pitchFamily="18" charset="2"/>
              </a:rPr>
              <a:t>tutte</a:t>
            </a:r>
            <a:r>
              <a:rPr lang="en-US" altLang="it-IT" sz="2400" dirty="0" smtClean="0">
                <a:sym typeface="Symbol" pitchFamily="18" charset="2"/>
              </a:rPr>
              <a:t> </a:t>
            </a:r>
            <a:r>
              <a:rPr lang="en-US" altLang="it-IT" sz="2400" dirty="0" err="1" smtClean="0">
                <a:solidFill>
                  <a:srgbClr val="FFFF00"/>
                </a:solidFill>
                <a:sym typeface="Symbol" pitchFamily="18" charset="2"/>
              </a:rPr>
              <a:t>costo</a:t>
            </a:r>
            <a:r>
              <a:rPr lang="en-US" altLang="it-IT" sz="2400" dirty="0" smtClean="0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en-US" altLang="it-IT" sz="2400" dirty="0" err="1" smtClean="0">
                <a:solidFill>
                  <a:srgbClr val="FFFF00"/>
                </a:solidFill>
                <a:sym typeface="Symbol" pitchFamily="18" charset="2"/>
              </a:rPr>
              <a:t>unitario</a:t>
            </a:r>
            <a:r>
              <a:rPr lang="en-US" altLang="it-IT" sz="2400" dirty="0" smtClean="0">
                <a:sym typeface="Symbol" pitchFamily="18" charset="2"/>
              </a:rPr>
              <a:t>! In tale </a:t>
            </a:r>
            <a:r>
              <a:rPr lang="en-US" altLang="it-IT" sz="2400" dirty="0" err="1" smtClean="0">
                <a:sym typeface="Symbol" pitchFamily="18" charset="2"/>
              </a:rPr>
              <a:t>modello</a:t>
            </a:r>
            <a:r>
              <a:rPr lang="en-US" altLang="it-IT" sz="2400" dirty="0" smtClean="0">
                <a:sym typeface="Symbol" pitchFamily="18" charset="2"/>
              </a:rPr>
              <a:t>, </a:t>
            </a:r>
            <a:r>
              <a:rPr lang="en-US" altLang="it-IT" sz="2400" dirty="0" err="1" smtClean="0">
                <a:sym typeface="Symbol" pitchFamily="18" charset="2"/>
              </a:rPr>
              <a:t>potremmo</a:t>
            </a:r>
            <a:r>
              <a:rPr lang="en-US" altLang="it-IT" sz="2400" dirty="0" smtClean="0">
                <a:sym typeface="Symbol" pitchFamily="18" charset="2"/>
              </a:rPr>
              <a:t> </a:t>
            </a:r>
            <a:r>
              <a:rPr lang="en-US" altLang="it-IT" sz="2400" dirty="0" err="1" smtClean="0">
                <a:sym typeface="Symbol" pitchFamily="18" charset="2"/>
              </a:rPr>
              <a:t>quindi</a:t>
            </a:r>
            <a:r>
              <a:rPr lang="en-US" altLang="it-IT" sz="2400" dirty="0" smtClean="0">
                <a:sym typeface="Symbol" pitchFamily="18" charset="2"/>
              </a:rPr>
              <a:t> </a:t>
            </a:r>
            <a:r>
              <a:rPr lang="en-US" altLang="it-IT" sz="2400" dirty="0" err="1" smtClean="0">
                <a:sym typeface="Symbol" pitchFamily="18" charset="2"/>
              </a:rPr>
              <a:t>addirittura</a:t>
            </a:r>
            <a:r>
              <a:rPr lang="en-US" altLang="it-IT" sz="2400" dirty="0" smtClean="0">
                <a:sym typeface="Symbol" pitchFamily="18" charset="2"/>
              </a:rPr>
              <a:t> </a:t>
            </a:r>
            <a:r>
              <a:rPr lang="en-US" altLang="it-IT" sz="2400" dirty="0" err="1" smtClean="0">
                <a:sym typeface="Symbol" pitchFamily="18" charset="2"/>
              </a:rPr>
              <a:t>pensare</a:t>
            </a:r>
            <a:r>
              <a:rPr lang="en-US" altLang="it-IT" sz="2400" dirty="0" smtClean="0">
                <a:sym typeface="Symbol" pitchFamily="18" charset="2"/>
              </a:rPr>
              <a:t> di </a:t>
            </a:r>
            <a:r>
              <a:rPr lang="en-US" altLang="it-IT" sz="2400" dirty="0" err="1" smtClean="0">
                <a:sym typeface="Symbol" pitchFamily="18" charset="2"/>
              </a:rPr>
              <a:t>calcolare</a:t>
            </a:r>
            <a:r>
              <a:rPr lang="en-US" altLang="it-IT" sz="2400" dirty="0" smtClean="0">
                <a:sym typeface="Symbol" pitchFamily="18" charset="2"/>
              </a:rPr>
              <a:t> </a:t>
            </a:r>
            <a:r>
              <a:rPr lang="it-IT" altLang="it-IT" sz="2400" dirty="0">
                <a:solidFill>
                  <a:srgbClr val="FFFF00"/>
                </a:solidFill>
              </a:rPr>
              <a:t>F</a:t>
            </a:r>
            <a:r>
              <a:rPr lang="it-IT" altLang="it-IT" sz="2400" baseline="-25000" dirty="0">
                <a:solidFill>
                  <a:srgbClr val="FFFF00"/>
                </a:solidFill>
              </a:rPr>
              <a:t>n</a:t>
            </a:r>
            <a:r>
              <a:rPr lang="it-IT" altLang="it-IT" sz="2400" dirty="0"/>
              <a:t> </a:t>
            </a:r>
            <a:r>
              <a:rPr lang="en-US" altLang="it-IT" sz="2400" dirty="0" smtClean="0">
                <a:sym typeface="Symbol" pitchFamily="18" charset="2"/>
              </a:rPr>
              <a:t>in tempo </a:t>
            </a:r>
            <a:r>
              <a:rPr lang="en-US" altLang="it-IT" sz="2400" dirty="0" err="1" smtClean="0">
                <a:sym typeface="Symbol" pitchFamily="18" charset="2"/>
              </a:rPr>
              <a:t>costante</a:t>
            </a:r>
            <a:r>
              <a:rPr lang="en-US" altLang="it-IT" sz="2400" dirty="0" smtClean="0">
                <a:sym typeface="Symbol" pitchFamily="18" charset="2"/>
              </a:rPr>
              <a:t>, </a:t>
            </a:r>
            <a:r>
              <a:rPr lang="en-US" altLang="it-IT" sz="2400" dirty="0" err="1" smtClean="0">
                <a:sym typeface="Symbol" pitchFamily="18" charset="2"/>
              </a:rPr>
              <a:t>ed</a:t>
            </a:r>
            <a:r>
              <a:rPr lang="en-US" altLang="it-IT" sz="2400" dirty="0" smtClean="0">
                <a:sym typeface="Symbol" pitchFamily="18" charset="2"/>
              </a:rPr>
              <a:t> </a:t>
            </a:r>
            <a:r>
              <a:rPr lang="en-US" altLang="it-IT" sz="2400" dirty="0" err="1" smtClean="0">
                <a:sym typeface="Symbol" pitchFamily="18" charset="2"/>
              </a:rPr>
              <a:t>effettivamente</a:t>
            </a:r>
            <a:r>
              <a:rPr lang="en-US" altLang="it-IT" sz="2400" dirty="0" smtClean="0">
                <a:sym typeface="Symbol" pitchFamily="18" charset="2"/>
              </a:rPr>
              <a:t> </a:t>
            </a:r>
            <a:r>
              <a:rPr lang="en-US" altLang="it-IT" sz="2400" dirty="0" smtClean="0">
                <a:solidFill>
                  <a:srgbClr val="FFFF00"/>
                </a:solidFill>
                <a:latin typeface="Courier" pitchFamily="49" charset="0"/>
                <a:sym typeface="Symbol" pitchFamily="18" charset="2"/>
              </a:rPr>
              <a:t>Fibonacci1 </a:t>
            </a:r>
            <a:r>
              <a:rPr lang="en-US" altLang="it-IT" sz="2400" dirty="0" smtClean="0">
                <a:sym typeface="Symbol" pitchFamily="18" charset="2"/>
              </a:rPr>
              <a:t>è </a:t>
            </a:r>
            <a:r>
              <a:rPr lang="en-US" altLang="it-IT" sz="2400" dirty="0" err="1" smtClean="0">
                <a:sym typeface="Symbol" pitchFamily="18" charset="2"/>
              </a:rPr>
              <a:t>corretto</a:t>
            </a:r>
            <a:r>
              <a:rPr lang="en-US" altLang="it-IT" sz="2400" dirty="0" smtClean="0">
                <a:sym typeface="Symbol" pitchFamily="18" charset="2"/>
              </a:rPr>
              <a:t> </a:t>
            </a:r>
            <a:r>
              <a:rPr lang="en-US" altLang="it-IT" sz="2400" dirty="0" err="1" smtClean="0">
                <a:sym typeface="Symbol" pitchFamily="18" charset="2"/>
              </a:rPr>
              <a:t>su</a:t>
            </a:r>
            <a:r>
              <a:rPr lang="en-US" altLang="it-IT" sz="2400" dirty="0" smtClean="0">
                <a:sym typeface="Symbol" pitchFamily="18" charset="2"/>
              </a:rPr>
              <a:t> </a:t>
            </a:r>
            <a:r>
              <a:rPr lang="en-US" altLang="it-IT" sz="2400" dirty="0" err="1" smtClean="0">
                <a:sym typeface="Symbol" pitchFamily="18" charset="2"/>
              </a:rPr>
              <a:t>una</a:t>
            </a:r>
            <a:r>
              <a:rPr lang="en-US" altLang="it-IT" sz="2400" dirty="0" smtClean="0">
                <a:sym typeface="Symbol" pitchFamily="18" charset="2"/>
              </a:rPr>
              <a:t> RAM!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t-IT" sz="2400" dirty="0" err="1" smtClean="0">
                <a:sym typeface="Symbol" pitchFamily="18" charset="2"/>
              </a:rPr>
              <a:t>Continuiamo</a:t>
            </a:r>
            <a:r>
              <a:rPr lang="en-US" altLang="it-IT" sz="2400" dirty="0" smtClean="0">
                <a:sym typeface="Symbol" pitchFamily="18" charset="2"/>
              </a:rPr>
              <a:t> </a:t>
            </a:r>
            <a:r>
              <a:rPr lang="en-US" altLang="it-IT" sz="2400" dirty="0" err="1" smtClean="0">
                <a:sym typeface="Symbol" pitchFamily="18" charset="2"/>
              </a:rPr>
              <a:t>quindi</a:t>
            </a:r>
            <a:r>
              <a:rPr lang="en-US" altLang="it-IT" sz="2400" dirty="0" smtClean="0">
                <a:sym typeface="Symbol" pitchFamily="18" charset="2"/>
              </a:rPr>
              <a:t> a </a:t>
            </a:r>
            <a:r>
              <a:rPr lang="en-US" altLang="it-IT" sz="2400" dirty="0" err="1" smtClean="0">
                <a:sym typeface="Symbol" pitchFamily="18" charset="2"/>
              </a:rPr>
              <a:t>lavorare</a:t>
            </a:r>
            <a:r>
              <a:rPr lang="en-US" altLang="it-IT" sz="2400" dirty="0" smtClean="0">
                <a:sym typeface="Symbol" pitchFamily="18" charset="2"/>
              </a:rPr>
              <a:t> </a:t>
            </a:r>
            <a:r>
              <a:rPr lang="en-US" altLang="it-IT" sz="2400" dirty="0" err="1" smtClean="0">
                <a:sym typeface="Symbol" pitchFamily="18" charset="2"/>
              </a:rPr>
              <a:t>su</a:t>
            </a:r>
            <a:r>
              <a:rPr lang="en-US" altLang="it-IT" sz="2400" dirty="0" smtClean="0">
                <a:sym typeface="Symbol" pitchFamily="18" charset="2"/>
              </a:rPr>
              <a:t> </a:t>
            </a:r>
            <a:r>
              <a:rPr lang="en-US" altLang="it-IT" sz="2400" dirty="0" err="1" smtClean="0">
                <a:sym typeface="Symbol" pitchFamily="18" charset="2"/>
              </a:rPr>
              <a:t>una</a:t>
            </a:r>
            <a:r>
              <a:rPr lang="en-US" altLang="it-IT" sz="2400" dirty="0" smtClean="0">
                <a:sym typeface="Symbol" pitchFamily="18" charset="2"/>
              </a:rPr>
              <a:t> RAM </a:t>
            </a:r>
            <a:r>
              <a:rPr lang="en-US" altLang="it-IT" sz="2400" dirty="0" err="1" smtClean="0">
                <a:sym typeface="Symbol" pitchFamily="18" charset="2"/>
              </a:rPr>
              <a:t>astratta</a:t>
            </a:r>
            <a:r>
              <a:rPr lang="en-US" altLang="it-IT" sz="2400" dirty="0" smtClean="0">
                <a:sym typeface="Symbol" pitchFamily="18" charset="2"/>
              </a:rPr>
              <a:t>, </a:t>
            </a:r>
            <a:r>
              <a:rPr lang="en-US" altLang="it-IT" sz="2400" dirty="0" err="1" smtClean="0">
                <a:sym typeface="Symbol" pitchFamily="18" charset="2"/>
              </a:rPr>
              <a:t>pensando</a:t>
            </a:r>
            <a:r>
              <a:rPr lang="en-US" altLang="it-IT" sz="2400" dirty="0" smtClean="0">
                <a:sym typeface="Symbol" pitchFamily="18" charset="2"/>
              </a:rPr>
              <a:t> </a:t>
            </a:r>
            <a:r>
              <a:rPr lang="en-US" altLang="it-IT" sz="2400" dirty="0" err="1" smtClean="0">
                <a:sym typeface="Symbol" pitchFamily="18" charset="2"/>
              </a:rPr>
              <a:t>comunque</a:t>
            </a:r>
            <a:r>
              <a:rPr lang="en-US" altLang="it-IT" sz="2400" dirty="0" smtClean="0">
                <a:sym typeface="Symbol" pitchFamily="18" charset="2"/>
              </a:rPr>
              <a:t> di </a:t>
            </a:r>
            <a:r>
              <a:rPr lang="en-US" altLang="it-IT" sz="2400" dirty="0" err="1" smtClean="0">
                <a:sym typeface="Symbol" pitchFamily="18" charset="2"/>
              </a:rPr>
              <a:t>pagare</a:t>
            </a:r>
            <a:r>
              <a:rPr lang="en-US" altLang="it-IT" sz="2400" dirty="0" smtClean="0">
                <a:sym typeface="Symbol" pitchFamily="18" charset="2"/>
              </a:rPr>
              <a:t> </a:t>
            </a:r>
            <a:r>
              <a:rPr lang="en-US" altLang="it-IT" sz="2400" dirty="0" smtClean="0">
                <a:solidFill>
                  <a:srgbClr val="FFFF00"/>
                </a:solidFill>
                <a:sym typeface="Symbol" pitchFamily="18" charset="2"/>
              </a:rPr>
              <a:t>O(1)</a:t>
            </a:r>
            <a:r>
              <a:rPr lang="en-US" altLang="it-IT" sz="2400" dirty="0" smtClean="0">
                <a:sym typeface="Symbol" pitchFamily="18" charset="2"/>
              </a:rPr>
              <a:t> per </a:t>
            </a:r>
            <a:r>
              <a:rPr lang="en-US" altLang="it-IT" sz="2400" dirty="0" err="1" smtClean="0">
                <a:sym typeface="Symbol" pitchFamily="18" charset="2"/>
              </a:rPr>
              <a:t>lettura</a:t>
            </a:r>
            <a:r>
              <a:rPr lang="en-US" altLang="it-IT" sz="2400" dirty="0" smtClean="0">
                <a:sym typeface="Symbol" pitchFamily="18" charset="2"/>
              </a:rPr>
              <a:t> /</a:t>
            </a:r>
            <a:r>
              <a:rPr lang="en-US" altLang="it-IT" sz="2400" dirty="0" err="1" smtClean="0">
                <a:sym typeface="Symbol" pitchFamily="18" charset="2"/>
              </a:rPr>
              <a:t>scrittura</a:t>
            </a:r>
            <a:r>
              <a:rPr lang="en-US" altLang="it-IT" sz="2400" dirty="0" smtClean="0">
                <a:sym typeface="Symbol" pitchFamily="18" charset="2"/>
              </a:rPr>
              <a:t> di input/output, ma </a:t>
            </a:r>
            <a:r>
              <a:rPr lang="en-US" altLang="it-IT" sz="2400" dirty="0" err="1" smtClean="0">
                <a:sym typeface="Symbol" pitchFamily="18" charset="2"/>
              </a:rPr>
              <a:t>cerchiamo</a:t>
            </a:r>
            <a:r>
              <a:rPr lang="en-US" altLang="it-IT" sz="2400" dirty="0" smtClean="0">
                <a:sym typeface="Symbol" pitchFamily="18" charset="2"/>
              </a:rPr>
              <a:t> di </a:t>
            </a:r>
            <a:r>
              <a:rPr lang="en-US" altLang="it-IT" sz="2400" dirty="0" err="1" smtClean="0">
                <a:sym typeface="Symbol" pitchFamily="18" charset="2"/>
              </a:rPr>
              <a:t>ridurre</a:t>
            </a:r>
            <a:r>
              <a:rPr lang="en-US" altLang="it-IT" sz="2400" dirty="0" smtClean="0">
                <a:sym typeface="Symbol" pitchFamily="18" charset="2"/>
              </a:rPr>
              <a:t> </a:t>
            </a:r>
            <a:r>
              <a:rPr lang="en-US" altLang="it-IT" sz="2400" dirty="0" err="1" smtClean="0">
                <a:sym typeface="Symbol" pitchFamily="18" charset="2"/>
              </a:rPr>
              <a:t>il</a:t>
            </a:r>
            <a:r>
              <a:rPr lang="en-US" altLang="it-IT" sz="2400" dirty="0" smtClean="0">
                <a:sym typeface="Symbol" pitchFamily="18" charset="2"/>
              </a:rPr>
              <a:t> </a:t>
            </a:r>
            <a:r>
              <a:rPr lang="en-US" altLang="it-IT" sz="2400" dirty="0" err="1" smtClean="0">
                <a:sym typeface="Symbol" pitchFamily="18" charset="2"/>
              </a:rPr>
              <a:t>numero</a:t>
            </a:r>
            <a:r>
              <a:rPr lang="en-US" altLang="it-IT" sz="2400" dirty="0" smtClean="0">
                <a:sym typeface="Symbol" pitchFamily="18" charset="2"/>
              </a:rPr>
              <a:t> di </a:t>
            </a:r>
            <a:r>
              <a:rPr lang="en-US" altLang="it-IT" sz="2400" dirty="0" err="1" smtClean="0">
                <a:sym typeface="Symbol" pitchFamily="18" charset="2"/>
              </a:rPr>
              <a:t>linee</a:t>
            </a:r>
            <a:r>
              <a:rPr lang="en-US" altLang="it-IT" sz="2400" dirty="0" smtClean="0">
                <a:sym typeface="Symbol" pitchFamily="18" charset="2"/>
              </a:rPr>
              <a:t> di </a:t>
            </a:r>
            <a:r>
              <a:rPr lang="en-US" altLang="it-IT" sz="2400" dirty="0" err="1" smtClean="0">
                <a:sym typeface="Symbol" pitchFamily="18" charset="2"/>
              </a:rPr>
              <a:t>codice</a:t>
            </a:r>
            <a:r>
              <a:rPr lang="en-US" altLang="it-IT" sz="2400" dirty="0" smtClean="0">
                <a:sym typeface="Symbol" pitchFamily="18" charset="2"/>
              </a:rPr>
              <a:t> </a:t>
            </a:r>
            <a:r>
              <a:rPr lang="en-US" altLang="it-IT" sz="2400" dirty="0" err="1" smtClean="0">
                <a:sym typeface="Symbol" pitchFamily="18" charset="2"/>
              </a:rPr>
              <a:t>eseguite</a:t>
            </a:r>
            <a:r>
              <a:rPr lang="en-US" altLang="it-IT" sz="2400" dirty="0" smtClean="0">
                <a:sym typeface="Symbol" pitchFamily="18" charset="2"/>
              </a:rPr>
              <a:t>. </a:t>
            </a:r>
            <a:endParaRPr lang="it-IT" altLang="it-IT" sz="2400" dirty="0" smtClean="0"/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black">
          <a:xfrm>
            <a:off x="457200" y="44624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 dirty="0">
                <a:solidFill>
                  <a:srgbClr val="FFFFFF"/>
                </a:solidFill>
              </a:rPr>
              <a:t>Un nuovo algoritmo</a:t>
            </a:r>
          </a:p>
        </p:txBody>
      </p:sp>
    </p:spTree>
    <p:extLst>
      <p:ext uri="{BB962C8B-B14F-4D97-AF65-F5344CB8AC3E}">
        <p14:creationId xmlns:p14="http://schemas.microsoft.com/office/powerpoint/2010/main" val="420456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altLang="it-IT" smtClean="0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-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913" y="1262063"/>
            <a:ext cx="8686800" cy="2743200"/>
          </a:xfrm>
        </p:spPr>
        <p:txBody>
          <a:bodyPr/>
          <a:lstStyle/>
          <a:p>
            <a:pPr eaLnBrk="1" hangingPunct="1"/>
            <a:r>
              <a:rPr lang="it-IT" altLang="it-IT" smtClean="0">
                <a:latin typeface="Courier" pitchFamily="49" charset="0"/>
              </a:rPr>
              <a:t>Fibonacci4 </a:t>
            </a:r>
            <a:r>
              <a:rPr lang="it-IT" altLang="it-IT" smtClean="0"/>
              <a:t>non è il miglior algoritmo possibile</a:t>
            </a:r>
          </a:p>
          <a:p>
            <a:pPr eaLnBrk="1" hangingPunct="1"/>
            <a:endParaRPr lang="it-IT" altLang="it-IT" sz="1200" smtClean="0"/>
          </a:p>
          <a:p>
            <a:pPr eaLnBrk="1" hangingPunct="1"/>
            <a:r>
              <a:rPr lang="it-IT" altLang="it-IT" smtClean="0"/>
              <a:t>È possibile dimostrare per induzione la seguente proprietà di matrici:</a:t>
            </a: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>
                <a:solidFill>
                  <a:srgbClr val="FFFFFF"/>
                </a:solidFill>
              </a:rPr>
              <a:t>Potenze ricorsive</a:t>
            </a:r>
          </a:p>
        </p:txBody>
      </p:sp>
      <p:sp>
        <p:nvSpPr>
          <p:cNvPr id="25607" name="Rectangle 5"/>
          <p:cNvSpPr>
            <a:spLocks noChangeArrowheads="1"/>
          </p:cNvSpPr>
          <p:nvPr/>
        </p:nvSpPr>
        <p:spPr bwMode="auto">
          <a:xfrm>
            <a:off x="857250" y="41703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1</a:t>
            </a:r>
          </a:p>
        </p:txBody>
      </p:sp>
      <p:sp>
        <p:nvSpPr>
          <p:cNvPr id="25608" name="Rectangle 6"/>
          <p:cNvSpPr>
            <a:spLocks noChangeArrowheads="1"/>
          </p:cNvSpPr>
          <p:nvPr/>
        </p:nvSpPr>
        <p:spPr bwMode="auto">
          <a:xfrm>
            <a:off x="1282700" y="41703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1</a:t>
            </a:r>
          </a:p>
        </p:txBody>
      </p:sp>
      <p:sp>
        <p:nvSpPr>
          <p:cNvPr id="25609" name="Rectangle 7"/>
          <p:cNvSpPr>
            <a:spLocks noChangeArrowheads="1"/>
          </p:cNvSpPr>
          <p:nvPr/>
        </p:nvSpPr>
        <p:spPr bwMode="auto">
          <a:xfrm>
            <a:off x="850900" y="45513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1</a:t>
            </a:r>
          </a:p>
        </p:txBody>
      </p:sp>
      <p:sp>
        <p:nvSpPr>
          <p:cNvPr id="25610" name="Rectangle 8"/>
          <p:cNvSpPr>
            <a:spLocks noChangeArrowheads="1"/>
          </p:cNvSpPr>
          <p:nvPr/>
        </p:nvSpPr>
        <p:spPr bwMode="auto">
          <a:xfrm>
            <a:off x="1282700" y="45513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0</a:t>
            </a:r>
          </a:p>
        </p:txBody>
      </p:sp>
      <p:sp>
        <p:nvSpPr>
          <p:cNvPr id="25611" name="AutoShape 9"/>
          <p:cNvSpPr>
            <a:spLocks/>
          </p:cNvSpPr>
          <p:nvPr/>
        </p:nvSpPr>
        <p:spPr bwMode="auto">
          <a:xfrm>
            <a:off x="755650" y="4216400"/>
            <a:ext cx="152400" cy="838200"/>
          </a:xfrm>
          <a:prstGeom prst="leftBracket">
            <a:avLst>
              <a:gd name="adj" fmla="val 45833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25612" name="AutoShape 10"/>
          <p:cNvSpPr>
            <a:spLocks/>
          </p:cNvSpPr>
          <p:nvPr/>
        </p:nvSpPr>
        <p:spPr bwMode="auto">
          <a:xfrm flipH="1">
            <a:off x="1543050" y="4216400"/>
            <a:ext cx="152400" cy="838200"/>
          </a:xfrm>
          <a:prstGeom prst="leftBracket">
            <a:avLst>
              <a:gd name="adj" fmla="val 45833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25613" name="Rectangle 11"/>
          <p:cNvSpPr>
            <a:spLocks noChangeArrowheads="1"/>
          </p:cNvSpPr>
          <p:nvPr/>
        </p:nvSpPr>
        <p:spPr bwMode="auto">
          <a:xfrm>
            <a:off x="1727200" y="39925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n</a:t>
            </a:r>
          </a:p>
        </p:txBody>
      </p:sp>
      <p:sp>
        <p:nvSpPr>
          <p:cNvPr id="25614" name="Rectangle 12"/>
          <p:cNvSpPr>
            <a:spLocks noChangeArrowheads="1"/>
          </p:cNvSpPr>
          <p:nvPr/>
        </p:nvSpPr>
        <p:spPr bwMode="auto">
          <a:xfrm>
            <a:off x="5827713" y="4349750"/>
            <a:ext cx="473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= </a:t>
            </a:r>
          </a:p>
        </p:txBody>
      </p:sp>
      <p:sp>
        <p:nvSpPr>
          <p:cNvPr id="25615" name="Rectangle 13"/>
          <p:cNvSpPr>
            <a:spLocks noChangeArrowheads="1"/>
          </p:cNvSpPr>
          <p:nvPr/>
        </p:nvSpPr>
        <p:spPr bwMode="auto">
          <a:xfrm>
            <a:off x="6365875" y="4170363"/>
            <a:ext cx="7604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F</a:t>
            </a:r>
            <a:r>
              <a:rPr lang="it-IT" altLang="it-IT" sz="2800" baseline="-25000">
                <a:solidFill>
                  <a:srgbClr val="FFFF00"/>
                </a:solidFill>
                <a:latin typeface="Times" charset="0"/>
              </a:rPr>
              <a:t>n+1</a:t>
            </a:r>
            <a:endParaRPr lang="it-IT" altLang="it-IT" sz="2800">
              <a:solidFill>
                <a:srgbClr val="FFFF00"/>
              </a:solidFill>
              <a:latin typeface="Times" charset="0"/>
            </a:endParaRPr>
          </a:p>
        </p:txBody>
      </p:sp>
      <p:sp>
        <p:nvSpPr>
          <p:cNvPr id="25616" name="AutoShape 14"/>
          <p:cNvSpPr>
            <a:spLocks/>
          </p:cNvSpPr>
          <p:nvPr/>
        </p:nvSpPr>
        <p:spPr bwMode="auto">
          <a:xfrm>
            <a:off x="6264275" y="4216400"/>
            <a:ext cx="152400" cy="838200"/>
          </a:xfrm>
          <a:prstGeom prst="leftBracket">
            <a:avLst>
              <a:gd name="adj" fmla="val 45833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25617" name="AutoShape 15"/>
          <p:cNvSpPr>
            <a:spLocks/>
          </p:cNvSpPr>
          <p:nvPr/>
        </p:nvSpPr>
        <p:spPr bwMode="auto">
          <a:xfrm flipH="1">
            <a:off x="7607300" y="4216400"/>
            <a:ext cx="152400" cy="838200"/>
          </a:xfrm>
          <a:prstGeom prst="leftBracket">
            <a:avLst>
              <a:gd name="adj" fmla="val 45833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it-IT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5618" name="Rectangle 16"/>
          <p:cNvSpPr>
            <a:spLocks noChangeArrowheads="1"/>
          </p:cNvSpPr>
          <p:nvPr/>
        </p:nvSpPr>
        <p:spPr bwMode="auto">
          <a:xfrm>
            <a:off x="7015163" y="4170363"/>
            <a:ext cx="595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 F</a:t>
            </a:r>
            <a:r>
              <a:rPr lang="it-IT" altLang="it-IT" sz="2800" baseline="-25000">
                <a:solidFill>
                  <a:srgbClr val="FFFF00"/>
                </a:solidFill>
                <a:latin typeface="Times" charset="0"/>
              </a:rPr>
              <a:t>n</a:t>
            </a:r>
            <a:endParaRPr lang="it-IT" altLang="it-IT" sz="2800">
              <a:solidFill>
                <a:srgbClr val="FFFF00"/>
              </a:solidFill>
              <a:latin typeface="Times" charset="0"/>
            </a:endParaRPr>
          </a:p>
        </p:txBody>
      </p:sp>
      <p:sp>
        <p:nvSpPr>
          <p:cNvPr id="25619" name="Rectangle 17"/>
          <p:cNvSpPr>
            <a:spLocks noChangeArrowheads="1"/>
          </p:cNvSpPr>
          <p:nvPr/>
        </p:nvSpPr>
        <p:spPr bwMode="auto">
          <a:xfrm>
            <a:off x="6365875" y="4551363"/>
            <a:ext cx="5032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F</a:t>
            </a:r>
            <a:r>
              <a:rPr lang="it-IT" altLang="it-IT" sz="2800" baseline="-25000">
                <a:solidFill>
                  <a:srgbClr val="FFFF00"/>
                </a:solidFill>
                <a:latin typeface="Times" charset="0"/>
              </a:rPr>
              <a:t>n</a:t>
            </a:r>
            <a:endParaRPr lang="it-IT" altLang="it-IT" sz="2800">
              <a:solidFill>
                <a:srgbClr val="FFFF00"/>
              </a:solidFill>
              <a:latin typeface="Times" charset="0"/>
            </a:endParaRPr>
          </a:p>
        </p:txBody>
      </p:sp>
      <p:sp>
        <p:nvSpPr>
          <p:cNvPr id="25620" name="Rectangle 18"/>
          <p:cNvSpPr>
            <a:spLocks noChangeArrowheads="1"/>
          </p:cNvSpPr>
          <p:nvPr/>
        </p:nvSpPr>
        <p:spPr bwMode="auto">
          <a:xfrm>
            <a:off x="7015163" y="4551363"/>
            <a:ext cx="7953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 F</a:t>
            </a:r>
            <a:r>
              <a:rPr lang="it-IT" altLang="it-IT" sz="2800" baseline="-25000">
                <a:solidFill>
                  <a:srgbClr val="FFFF00"/>
                </a:solidFill>
                <a:latin typeface="Times" charset="0"/>
              </a:rPr>
              <a:t>n-1</a:t>
            </a: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179388" y="5229225"/>
            <a:ext cx="8686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altLang="it-IT" sz="3200">
                <a:solidFill>
                  <a:srgbClr val="FFFFFF"/>
                </a:solidFill>
              </a:rPr>
              <a:t>Useremo questa proprietà per progettare un algoritmo più efficiente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2509838" y="418465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1</a:t>
            </a: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935288" y="418465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1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2503488" y="456565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1</a:t>
            </a: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2935288" y="456565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0</a:t>
            </a:r>
          </a:p>
        </p:txBody>
      </p:sp>
      <p:sp>
        <p:nvSpPr>
          <p:cNvPr id="25" name="AutoShape 9"/>
          <p:cNvSpPr>
            <a:spLocks/>
          </p:cNvSpPr>
          <p:nvPr/>
        </p:nvSpPr>
        <p:spPr bwMode="auto">
          <a:xfrm>
            <a:off x="2408238" y="4230688"/>
            <a:ext cx="152400" cy="838200"/>
          </a:xfrm>
          <a:prstGeom prst="leftBracket">
            <a:avLst>
              <a:gd name="adj" fmla="val 45833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26" name="AutoShape 10"/>
          <p:cNvSpPr>
            <a:spLocks/>
          </p:cNvSpPr>
          <p:nvPr/>
        </p:nvSpPr>
        <p:spPr bwMode="auto">
          <a:xfrm flipH="1">
            <a:off x="3195638" y="4230688"/>
            <a:ext cx="152400" cy="838200"/>
          </a:xfrm>
          <a:prstGeom prst="leftBracket">
            <a:avLst>
              <a:gd name="adj" fmla="val 45833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3473450" y="3716338"/>
            <a:ext cx="1169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n volte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4886325" y="41703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1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5311775" y="41703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1</a:t>
            </a: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4879975" y="45513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1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311775" y="45513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0</a:t>
            </a:r>
          </a:p>
        </p:txBody>
      </p:sp>
      <p:sp>
        <p:nvSpPr>
          <p:cNvPr id="32" name="AutoShape 9"/>
          <p:cNvSpPr>
            <a:spLocks/>
          </p:cNvSpPr>
          <p:nvPr/>
        </p:nvSpPr>
        <p:spPr bwMode="auto">
          <a:xfrm>
            <a:off x="4784725" y="4216400"/>
            <a:ext cx="152400" cy="838200"/>
          </a:xfrm>
          <a:prstGeom prst="leftBracket">
            <a:avLst>
              <a:gd name="adj" fmla="val 45833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33" name="AutoShape 10"/>
          <p:cNvSpPr>
            <a:spLocks/>
          </p:cNvSpPr>
          <p:nvPr/>
        </p:nvSpPr>
        <p:spPr bwMode="auto">
          <a:xfrm flipH="1">
            <a:off x="5572125" y="4216400"/>
            <a:ext cx="152400" cy="838200"/>
          </a:xfrm>
          <a:prstGeom prst="leftBracket">
            <a:avLst>
              <a:gd name="adj" fmla="val 45833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2" name="Rectangle 12"/>
          <p:cNvSpPr>
            <a:spLocks noChangeArrowheads="1"/>
          </p:cNvSpPr>
          <p:nvPr/>
        </p:nvSpPr>
        <p:spPr bwMode="auto">
          <a:xfrm>
            <a:off x="1866900" y="4365625"/>
            <a:ext cx="473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= </a:t>
            </a:r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3492500" y="4273550"/>
            <a:ext cx="111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  <a:sym typeface="Symbol" pitchFamily="18" charset="2"/>
              </a:rPr>
              <a:t> … </a:t>
            </a:r>
            <a:endParaRPr lang="it-IT" altLang="it-IT" sz="2800">
              <a:solidFill>
                <a:srgbClr val="FFFF00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09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  <p:bldP spid="25607" grpId="0"/>
      <p:bldP spid="25608" grpId="0"/>
      <p:bldP spid="25609" grpId="0"/>
      <p:bldP spid="25610" grpId="0"/>
      <p:bldP spid="25611" grpId="0" animBg="1"/>
      <p:bldP spid="25612" grpId="0" animBg="1"/>
      <p:bldP spid="25613" grpId="0"/>
      <p:bldP spid="25614" grpId="0"/>
      <p:bldP spid="25615" grpId="0"/>
      <p:bldP spid="25616" grpId="0" animBg="1"/>
      <p:bldP spid="25617" grpId="0" animBg="1"/>
      <p:bldP spid="25618" grpId="0"/>
      <p:bldP spid="25619" grpId="0"/>
      <p:bldP spid="256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 animBg="1"/>
      <p:bldP spid="33" grpId="0" animBg="1"/>
      <p:bldP spid="42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piè di pagina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altLang="it-IT" smtClean="0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-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981075"/>
            <a:ext cx="9144000" cy="5876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title"/>
          </p:nvPr>
        </p:nvSpPr>
        <p:spPr>
          <a:xfrm>
            <a:off x="903288" y="188913"/>
            <a:ext cx="7772400" cy="854075"/>
          </a:xfrm>
        </p:spPr>
        <p:txBody>
          <a:bodyPr/>
          <a:lstStyle/>
          <a:p>
            <a:pPr algn="r" eaLnBrk="1" hangingPunct="1"/>
            <a:r>
              <a:rPr lang="en-US" sz="4000" smtClean="0"/>
              <a:t>Prodotto di matrici righe per colonne</a:t>
            </a:r>
          </a:p>
        </p:txBody>
      </p:sp>
      <p:graphicFrame>
        <p:nvGraphicFramePr>
          <p:cNvPr id="40965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395288" y="1214438"/>
          <a:ext cx="3232150" cy="185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zione" r:id="rId3" imgW="1282700" imgH="736600" progId="Equation.3">
                  <p:embed/>
                </p:oleObj>
              </mc:Choice>
              <mc:Fallback>
                <p:oleObj name="Equazione" r:id="rId3" imgW="1282700" imgH="7366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214438"/>
                        <a:ext cx="3232150" cy="185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6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4500563" y="1274763"/>
          <a:ext cx="3186112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5" imgW="1257300" imgH="736600" progId="Equation.3">
                  <p:embed/>
                </p:oleObj>
              </mc:Choice>
              <mc:Fallback>
                <p:oleObj name="Equation" r:id="rId5" imgW="1257300" imgH="7366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1274763"/>
                        <a:ext cx="3186112" cy="186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7" name="Text Box 6"/>
          <p:cNvSpPr txBox="1">
            <a:spLocks noChangeArrowheads="1"/>
          </p:cNvSpPr>
          <p:nvPr/>
        </p:nvSpPr>
        <p:spPr bwMode="auto">
          <a:xfrm>
            <a:off x="2268538" y="3768725"/>
            <a:ext cx="3333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600">
                <a:solidFill>
                  <a:srgbClr val="000000"/>
                </a:solidFill>
                <a:latin typeface="Times" charset="0"/>
              </a:rPr>
              <a:t>(AB)</a:t>
            </a:r>
            <a:r>
              <a:rPr lang="en-US" sz="3600" i="1" baseline="-25000">
                <a:solidFill>
                  <a:srgbClr val="000000"/>
                </a:solidFill>
                <a:latin typeface="Times" charset="0"/>
              </a:rPr>
              <a:t>i,j</a:t>
            </a:r>
            <a:r>
              <a:rPr lang="en-US" sz="3600" i="1">
                <a:solidFill>
                  <a:srgbClr val="000000"/>
                </a:solidFill>
                <a:latin typeface="Times" charset="0"/>
              </a:rPr>
              <a:t>= </a:t>
            </a:r>
            <a:r>
              <a:rPr lang="en-US" sz="3600" i="1">
                <a:solidFill>
                  <a:srgbClr val="000000"/>
                </a:solidFill>
                <a:latin typeface="Times" charset="0"/>
                <a:sym typeface="Symbol" pitchFamily="18" charset="2"/>
              </a:rPr>
              <a:t> a</a:t>
            </a:r>
            <a:r>
              <a:rPr lang="en-US" sz="3600" i="1" baseline="-25000">
                <a:solidFill>
                  <a:srgbClr val="000000"/>
                </a:solidFill>
                <a:latin typeface="Times" charset="0"/>
                <a:sym typeface="Symbol" pitchFamily="18" charset="2"/>
              </a:rPr>
              <a:t>i,k </a:t>
            </a:r>
            <a:r>
              <a:rPr lang="en-US" sz="3600" i="1">
                <a:solidFill>
                  <a:srgbClr val="000000"/>
                </a:solidFill>
                <a:latin typeface="Times" charset="0"/>
                <a:sym typeface="Symbol" pitchFamily="18" charset="2"/>
              </a:rPr>
              <a:t>b</a:t>
            </a:r>
            <a:r>
              <a:rPr lang="en-US" sz="3600" i="1" baseline="-25000">
                <a:solidFill>
                  <a:srgbClr val="000000"/>
                </a:solidFill>
                <a:latin typeface="Times" charset="0"/>
                <a:sym typeface="Symbol" pitchFamily="18" charset="2"/>
              </a:rPr>
              <a:t>k,j</a:t>
            </a:r>
          </a:p>
        </p:txBody>
      </p:sp>
      <p:sp>
        <p:nvSpPr>
          <p:cNvPr id="40968" name="Text Box 7"/>
          <p:cNvSpPr txBox="1">
            <a:spLocks noChangeArrowheads="1"/>
          </p:cNvSpPr>
          <p:nvPr/>
        </p:nvSpPr>
        <p:spPr bwMode="auto">
          <a:xfrm>
            <a:off x="3873500" y="4214813"/>
            <a:ext cx="5286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i="1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=1</a:t>
            </a:r>
          </a:p>
        </p:txBody>
      </p:sp>
      <p:sp>
        <p:nvSpPr>
          <p:cNvPr id="40969" name="Text Box 8"/>
          <p:cNvSpPr txBox="1">
            <a:spLocks noChangeArrowheads="1"/>
          </p:cNvSpPr>
          <p:nvPr/>
        </p:nvSpPr>
        <p:spPr bwMode="auto">
          <a:xfrm>
            <a:off x="4006850" y="36179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i="1">
                <a:solidFill>
                  <a:srgbClr val="000000"/>
                </a:solidFill>
                <a:latin typeface="Times" charset="0"/>
              </a:rPr>
              <a:t>n</a:t>
            </a:r>
            <a:endParaRPr lang="en-US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40970" name="Text Box 9"/>
          <p:cNvSpPr txBox="1">
            <a:spLocks noChangeArrowheads="1"/>
          </p:cNvSpPr>
          <p:nvPr/>
        </p:nvSpPr>
        <p:spPr bwMode="auto">
          <a:xfrm>
            <a:off x="2462213" y="4724400"/>
            <a:ext cx="33337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i="1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US" sz="2800">
                <a:solidFill>
                  <a:srgbClr val="000000"/>
                </a:solidFill>
                <a:latin typeface="Times" charset="0"/>
              </a:rPr>
              <a:t>=1,…, </a:t>
            </a:r>
            <a:r>
              <a:rPr lang="en-US" sz="2800" i="1">
                <a:solidFill>
                  <a:srgbClr val="000000"/>
                </a:solidFill>
                <a:latin typeface="Times" charset="0"/>
              </a:rPr>
              <a:t>n</a:t>
            </a:r>
            <a:r>
              <a:rPr lang="en-US" sz="2800">
                <a:solidFill>
                  <a:srgbClr val="000000"/>
                </a:solidFill>
                <a:latin typeface="Times" charset="0"/>
              </a:rPr>
              <a:t>   </a:t>
            </a:r>
          </a:p>
          <a:p>
            <a:r>
              <a:rPr lang="en-US" sz="2800" i="1">
                <a:solidFill>
                  <a:srgbClr val="000000"/>
                </a:solidFill>
                <a:latin typeface="Times" charset="0"/>
              </a:rPr>
              <a:t>j=</a:t>
            </a:r>
            <a:r>
              <a:rPr lang="en-US" sz="2800">
                <a:solidFill>
                  <a:srgbClr val="000000"/>
                </a:solidFill>
                <a:latin typeface="Times" charset="0"/>
              </a:rPr>
              <a:t>1,…</a:t>
            </a:r>
            <a:r>
              <a:rPr lang="en-US" sz="2800" i="1">
                <a:solidFill>
                  <a:srgbClr val="000000"/>
                </a:solidFill>
                <a:latin typeface="Times" charset="0"/>
              </a:rPr>
              <a:t>, n</a:t>
            </a:r>
            <a:endParaRPr lang="en-US" sz="2800" i="1" baseline="-25000">
              <a:solidFill>
                <a:srgbClr val="000000"/>
              </a:solidFill>
              <a:latin typeface="Times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9947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altLang="it-IT" smtClean="0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-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7772400" cy="1143000"/>
          </a:xfrm>
        </p:spPr>
        <p:txBody>
          <a:bodyPr/>
          <a:lstStyle/>
          <a:p>
            <a:pPr eaLnBrk="1" hangingPunct="1"/>
            <a:r>
              <a:rPr lang="it-IT" smtClean="0"/>
              <a:t>Dimostrazione per induzione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7993062" cy="647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mtClean="0"/>
              <a:t>Base induzione: n=2</a:t>
            </a:r>
          </a:p>
          <a:p>
            <a:pPr eaLnBrk="1" hangingPunct="1">
              <a:buFontTx/>
              <a:buNone/>
            </a:pPr>
            <a:endParaRPr lang="it-IT" smtClean="0"/>
          </a:p>
        </p:txBody>
      </p:sp>
      <p:sp>
        <p:nvSpPr>
          <p:cNvPr id="19721" name="Rectangle 265"/>
          <p:cNvSpPr>
            <a:spLocks noChangeArrowheads="1"/>
          </p:cNvSpPr>
          <p:nvPr/>
        </p:nvSpPr>
        <p:spPr bwMode="auto">
          <a:xfrm>
            <a:off x="928688" y="23114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1</a:t>
            </a:r>
          </a:p>
        </p:txBody>
      </p:sp>
      <p:sp>
        <p:nvSpPr>
          <p:cNvPr id="19722" name="Rectangle 266"/>
          <p:cNvSpPr>
            <a:spLocks noChangeArrowheads="1"/>
          </p:cNvSpPr>
          <p:nvPr/>
        </p:nvSpPr>
        <p:spPr bwMode="auto">
          <a:xfrm>
            <a:off x="1354138" y="23114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1</a:t>
            </a:r>
          </a:p>
        </p:txBody>
      </p:sp>
      <p:sp>
        <p:nvSpPr>
          <p:cNvPr id="19723" name="Rectangle 267"/>
          <p:cNvSpPr>
            <a:spLocks noChangeArrowheads="1"/>
          </p:cNvSpPr>
          <p:nvPr/>
        </p:nvSpPr>
        <p:spPr bwMode="auto">
          <a:xfrm>
            <a:off x="922338" y="26924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1</a:t>
            </a:r>
          </a:p>
        </p:txBody>
      </p:sp>
      <p:sp>
        <p:nvSpPr>
          <p:cNvPr id="19724" name="Rectangle 268"/>
          <p:cNvSpPr>
            <a:spLocks noChangeArrowheads="1"/>
          </p:cNvSpPr>
          <p:nvPr/>
        </p:nvSpPr>
        <p:spPr bwMode="auto">
          <a:xfrm>
            <a:off x="1354138" y="26924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0</a:t>
            </a:r>
          </a:p>
        </p:txBody>
      </p:sp>
      <p:sp>
        <p:nvSpPr>
          <p:cNvPr id="19725" name="AutoShape 269"/>
          <p:cNvSpPr>
            <a:spLocks/>
          </p:cNvSpPr>
          <p:nvPr/>
        </p:nvSpPr>
        <p:spPr bwMode="auto">
          <a:xfrm>
            <a:off x="827088" y="2357438"/>
            <a:ext cx="152400" cy="838200"/>
          </a:xfrm>
          <a:prstGeom prst="leftBracket">
            <a:avLst>
              <a:gd name="adj" fmla="val 45833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9726" name="AutoShape 270"/>
          <p:cNvSpPr>
            <a:spLocks/>
          </p:cNvSpPr>
          <p:nvPr/>
        </p:nvSpPr>
        <p:spPr bwMode="auto">
          <a:xfrm flipH="1">
            <a:off x="1614488" y="2357438"/>
            <a:ext cx="152400" cy="838200"/>
          </a:xfrm>
          <a:prstGeom prst="leftBracket">
            <a:avLst>
              <a:gd name="adj" fmla="val 45833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9727" name="Rectangle 271"/>
          <p:cNvSpPr>
            <a:spLocks noChangeArrowheads="1"/>
          </p:cNvSpPr>
          <p:nvPr/>
        </p:nvSpPr>
        <p:spPr bwMode="auto">
          <a:xfrm>
            <a:off x="1798638" y="21336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000">
                <a:solidFill>
                  <a:srgbClr val="FFFF00"/>
                </a:solidFill>
                <a:latin typeface="Times" charset="0"/>
              </a:rPr>
              <a:t>2</a:t>
            </a:r>
          </a:p>
        </p:txBody>
      </p:sp>
      <p:sp>
        <p:nvSpPr>
          <p:cNvPr id="19728" name="Rectangle 272"/>
          <p:cNvSpPr>
            <a:spLocks noChangeArrowheads="1"/>
          </p:cNvSpPr>
          <p:nvPr/>
        </p:nvSpPr>
        <p:spPr bwMode="auto">
          <a:xfrm>
            <a:off x="1963738" y="2463800"/>
            <a:ext cx="473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= </a:t>
            </a:r>
          </a:p>
        </p:txBody>
      </p:sp>
      <p:sp>
        <p:nvSpPr>
          <p:cNvPr id="19735" name="Rectangle 279"/>
          <p:cNvSpPr>
            <a:spLocks noChangeArrowheads="1"/>
          </p:cNvSpPr>
          <p:nvPr/>
        </p:nvSpPr>
        <p:spPr bwMode="auto">
          <a:xfrm>
            <a:off x="6473825" y="2311400"/>
            <a:ext cx="503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F</a:t>
            </a:r>
            <a:r>
              <a:rPr lang="it-IT" altLang="it-IT" sz="2800" baseline="-25000">
                <a:solidFill>
                  <a:srgbClr val="FFFF00"/>
                </a:solidFill>
                <a:latin typeface="Times" charset="0"/>
              </a:rPr>
              <a:t>3</a:t>
            </a:r>
            <a:endParaRPr lang="it-IT" altLang="it-IT" sz="2800">
              <a:solidFill>
                <a:srgbClr val="FFFF00"/>
              </a:solidFill>
              <a:latin typeface="Times" charset="0"/>
            </a:endParaRPr>
          </a:p>
        </p:txBody>
      </p:sp>
      <p:sp>
        <p:nvSpPr>
          <p:cNvPr id="19736" name="AutoShape 280"/>
          <p:cNvSpPr>
            <a:spLocks/>
          </p:cNvSpPr>
          <p:nvPr/>
        </p:nvSpPr>
        <p:spPr bwMode="auto">
          <a:xfrm>
            <a:off x="6372225" y="2357438"/>
            <a:ext cx="152400" cy="838200"/>
          </a:xfrm>
          <a:prstGeom prst="leftBracket">
            <a:avLst>
              <a:gd name="adj" fmla="val 45833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9737" name="AutoShape 281"/>
          <p:cNvSpPr>
            <a:spLocks/>
          </p:cNvSpPr>
          <p:nvPr/>
        </p:nvSpPr>
        <p:spPr bwMode="auto">
          <a:xfrm flipH="1">
            <a:off x="7616825" y="2357438"/>
            <a:ext cx="152400" cy="838200"/>
          </a:xfrm>
          <a:prstGeom prst="leftBracket">
            <a:avLst>
              <a:gd name="adj" fmla="val 45833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9738" name="Rectangle 282"/>
          <p:cNvSpPr>
            <a:spLocks noChangeArrowheads="1"/>
          </p:cNvSpPr>
          <p:nvPr/>
        </p:nvSpPr>
        <p:spPr bwMode="auto">
          <a:xfrm>
            <a:off x="7123113" y="2311400"/>
            <a:ext cx="5032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F</a:t>
            </a:r>
            <a:r>
              <a:rPr lang="it-IT" altLang="it-IT" sz="2800" baseline="-25000">
                <a:solidFill>
                  <a:srgbClr val="FFFF00"/>
                </a:solidFill>
                <a:latin typeface="Times" charset="0"/>
              </a:rPr>
              <a:t>2</a:t>
            </a:r>
            <a:endParaRPr lang="it-IT" altLang="it-IT" sz="2800">
              <a:solidFill>
                <a:srgbClr val="FFFF00"/>
              </a:solidFill>
              <a:latin typeface="Times" charset="0"/>
            </a:endParaRPr>
          </a:p>
        </p:txBody>
      </p:sp>
      <p:sp>
        <p:nvSpPr>
          <p:cNvPr id="19739" name="Rectangle 283"/>
          <p:cNvSpPr>
            <a:spLocks noChangeArrowheads="1"/>
          </p:cNvSpPr>
          <p:nvPr/>
        </p:nvSpPr>
        <p:spPr bwMode="auto">
          <a:xfrm>
            <a:off x="6473825" y="2692400"/>
            <a:ext cx="503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F</a:t>
            </a:r>
            <a:r>
              <a:rPr lang="it-IT" altLang="it-IT" sz="2800" baseline="-25000">
                <a:solidFill>
                  <a:srgbClr val="FFFF00"/>
                </a:solidFill>
                <a:latin typeface="Times" charset="0"/>
              </a:rPr>
              <a:t>2</a:t>
            </a:r>
            <a:endParaRPr lang="it-IT" altLang="it-IT" sz="2800">
              <a:solidFill>
                <a:srgbClr val="FFFF00"/>
              </a:solidFill>
              <a:latin typeface="Times" charset="0"/>
            </a:endParaRPr>
          </a:p>
        </p:txBody>
      </p:sp>
      <p:sp>
        <p:nvSpPr>
          <p:cNvPr id="19740" name="Rectangle 284"/>
          <p:cNvSpPr>
            <a:spLocks noChangeArrowheads="1"/>
          </p:cNvSpPr>
          <p:nvPr/>
        </p:nvSpPr>
        <p:spPr bwMode="auto">
          <a:xfrm>
            <a:off x="7123113" y="2692400"/>
            <a:ext cx="5032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F</a:t>
            </a:r>
            <a:r>
              <a:rPr lang="it-IT" altLang="it-IT" sz="2800" baseline="-25000">
                <a:solidFill>
                  <a:srgbClr val="FFFF00"/>
                </a:solidFill>
                <a:latin typeface="Times" charset="0"/>
              </a:rPr>
              <a:t>1</a:t>
            </a:r>
          </a:p>
        </p:txBody>
      </p:sp>
      <p:sp>
        <p:nvSpPr>
          <p:cNvPr id="19741" name="Rectangle 285"/>
          <p:cNvSpPr>
            <a:spLocks noChangeArrowheads="1"/>
          </p:cNvSpPr>
          <p:nvPr/>
        </p:nvSpPr>
        <p:spPr bwMode="auto">
          <a:xfrm>
            <a:off x="2509838" y="23114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1</a:t>
            </a:r>
          </a:p>
        </p:txBody>
      </p:sp>
      <p:sp>
        <p:nvSpPr>
          <p:cNvPr id="19742" name="Rectangle 286"/>
          <p:cNvSpPr>
            <a:spLocks noChangeArrowheads="1"/>
          </p:cNvSpPr>
          <p:nvPr/>
        </p:nvSpPr>
        <p:spPr bwMode="auto">
          <a:xfrm>
            <a:off x="2935288" y="23114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1</a:t>
            </a:r>
          </a:p>
        </p:txBody>
      </p:sp>
      <p:sp>
        <p:nvSpPr>
          <p:cNvPr id="19743" name="Rectangle 287"/>
          <p:cNvSpPr>
            <a:spLocks noChangeArrowheads="1"/>
          </p:cNvSpPr>
          <p:nvPr/>
        </p:nvSpPr>
        <p:spPr bwMode="auto">
          <a:xfrm>
            <a:off x="2503488" y="26924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1</a:t>
            </a:r>
          </a:p>
        </p:txBody>
      </p:sp>
      <p:sp>
        <p:nvSpPr>
          <p:cNvPr id="19744" name="Rectangle 288"/>
          <p:cNvSpPr>
            <a:spLocks noChangeArrowheads="1"/>
          </p:cNvSpPr>
          <p:nvPr/>
        </p:nvSpPr>
        <p:spPr bwMode="auto">
          <a:xfrm>
            <a:off x="2935288" y="26924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0</a:t>
            </a:r>
          </a:p>
        </p:txBody>
      </p:sp>
      <p:sp>
        <p:nvSpPr>
          <p:cNvPr id="19745" name="AutoShape 289"/>
          <p:cNvSpPr>
            <a:spLocks/>
          </p:cNvSpPr>
          <p:nvPr/>
        </p:nvSpPr>
        <p:spPr bwMode="auto">
          <a:xfrm>
            <a:off x="2408238" y="2357438"/>
            <a:ext cx="152400" cy="838200"/>
          </a:xfrm>
          <a:prstGeom prst="leftBracket">
            <a:avLst>
              <a:gd name="adj" fmla="val 45833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9746" name="AutoShape 290"/>
          <p:cNvSpPr>
            <a:spLocks/>
          </p:cNvSpPr>
          <p:nvPr/>
        </p:nvSpPr>
        <p:spPr bwMode="auto">
          <a:xfrm flipH="1">
            <a:off x="3195638" y="2357438"/>
            <a:ext cx="152400" cy="838200"/>
          </a:xfrm>
          <a:prstGeom prst="leftBracket">
            <a:avLst>
              <a:gd name="adj" fmla="val 45833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9747" name="Rectangle 291"/>
          <p:cNvSpPr>
            <a:spLocks noChangeArrowheads="1"/>
          </p:cNvSpPr>
          <p:nvPr/>
        </p:nvSpPr>
        <p:spPr bwMode="auto">
          <a:xfrm>
            <a:off x="3736975" y="23114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1</a:t>
            </a:r>
          </a:p>
        </p:txBody>
      </p:sp>
      <p:sp>
        <p:nvSpPr>
          <p:cNvPr id="19748" name="Rectangle 292"/>
          <p:cNvSpPr>
            <a:spLocks noChangeArrowheads="1"/>
          </p:cNvSpPr>
          <p:nvPr/>
        </p:nvSpPr>
        <p:spPr bwMode="auto">
          <a:xfrm>
            <a:off x="4162425" y="23114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1</a:t>
            </a:r>
          </a:p>
        </p:txBody>
      </p:sp>
      <p:sp>
        <p:nvSpPr>
          <p:cNvPr id="19749" name="Rectangle 293"/>
          <p:cNvSpPr>
            <a:spLocks noChangeArrowheads="1"/>
          </p:cNvSpPr>
          <p:nvPr/>
        </p:nvSpPr>
        <p:spPr bwMode="auto">
          <a:xfrm>
            <a:off x="3730625" y="26924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1</a:t>
            </a:r>
          </a:p>
        </p:txBody>
      </p:sp>
      <p:sp>
        <p:nvSpPr>
          <p:cNvPr id="19750" name="Rectangle 294"/>
          <p:cNvSpPr>
            <a:spLocks noChangeArrowheads="1"/>
          </p:cNvSpPr>
          <p:nvPr/>
        </p:nvSpPr>
        <p:spPr bwMode="auto">
          <a:xfrm>
            <a:off x="4162425" y="26924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0</a:t>
            </a:r>
          </a:p>
        </p:txBody>
      </p:sp>
      <p:sp>
        <p:nvSpPr>
          <p:cNvPr id="19751" name="AutoShape 295"/>
          <p:cNvSpPr>
            <a:spLocks/>
          </p:cNvSpPr>
          <p:nvPr/>
        </p:nvSpPr>
        <p:spPr bwMode="auto">
          <a:xfrm>
            <a:off x="3635375" y="2357438"/>
            <a:ext cx="152400" cy="838200"/>
          </a:xfrm>
          <a:prstGeom prst="leftBracket">
            <a:avLst>
              <a:gd name="adj" fmla="val 45833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9752" name="AutoShape 296"/>
          <p:cNvSpPr>
            <a:spLocks/>
          </p:cNvSpPr>
          <p:nvPr/>
        </p:nvSpPr>
        <p:spPr bwMode="auto">
          <a:xfrm flipH="1">
            <a:off x="4422775" y="2357438"/>
            <a:ext cx="152400" cy="838200"/>
          </a:xfrm>
          <a:prstGeom prst="leftBracket">
            <a:avLst>
              <a:gd name="adj" fmla="val 45833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9753" name="Rectangle 297"/>
          <p:cNvSpPr>
            <a:spLocks noChangeArrowheads="1"/>
          </p:cNvSpPr>
          <p:nvPr/>
        </p:nvSpPr>
        <p:spPr bwMode="auto">
          <a:xfrm>
            <a:off x="3306763" y="2484438"/>
            <a:ext cx="4683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  <a:sym typeface="Symbol" pitchFamily="18" charset="2"/>
              </a:rPr>
              <a:t></a:t>
            </a:r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 </a:t>
            </a:r>
          </a:p>
        </p:txBody>
      </p:sp>
      <p:sp>
        <p:nvSpPr>
          <p:cNvPr id="19754" name="Rectangle 298"/>
          <p:cNvSpPr>
            <a:spLocks noChangeArrowheads="1"/>
          </p:cNvSpPr>
          <p:nvPr/>
        </p:nvSpPr>
        <p:spPr bwMode="auto">
          <a:xfrm>
            <a:off x="4603750" y="2476500"/>
            <a:ext cx="473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= </a:t>
            </a:r>
          </a:p>
        </p:txBody>
      </p:sp>
      <p:sp>
        <p:nvSpPr>
          <p:cNvPr id="19755" name="Rectangle 299"/>
          <p:cNvSpPr>
            <a:spLocks noChangeArrowheads="1"/>
          </p:cNvSpPr>
          <p:nvPr/>
        </p:nvSpPr>
        <p:spPr bwMode="auto">
          <a:xfrm>
            <a:off x="5103813" y="23114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2</a:t>
            </a:r>
          </a:p>
        </p:txBody>
      </p:sp>
      <p:sp>
        <p:nvSpPr>
          <p:cNvPr id="19756" name="Rectangle 300"/>
          <p:cNvSpPr>
            <a:spLocks noChangeArrowheads="1"/>
          </p:cNvSpPr>
          <p:nvPr/>
        </p:nvSpPr>
        <p:spPr bwMode="auto">
          <a:xfrm>
            <a:off x="5529263" y="23114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1</a:t>
            </a:r>
          </a:p>
        </p:txBody>
      </p:sp>
      <p:sp>
        <p:nvSpPr>
          <p:cNvPr id="19757" name="Rectangle 301"/>
          <p:cNvSpPr>
            <a:spLocks noChangeArrowheads="1"/>
          </p:cNvSpPr>
          <p:nvPr/>
        </p:nvSpPr>
        <p:spPr bwMode="auto">
          <a:xfrm>
            <a:off x="5097463" y="26924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1</a:t>
            </a:r>
          </a:p>
        </p:txBody>
      </p:sp>
      <p:sp>
        <p:nvSpPr>
          <p:cNvPr id="19758" name="Rectangle 302"/>
          <p:cNvSpPr>
            <a:spLocks noChangeArrowheads="1"/>
          </p:cNvSpPr>
          <p:nvPr/>
        </p:nvSpPr>
        <p:spPr bwMode="auto">
          <a:xfrm>
            <a:off x="5529263" y="26924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1</a:t>
            </a:r>
          </a:p>
        </p:txBody>
      </p:sp>
      <p:sp>
        <p:nvSpPr>
          <p:cNvPr id="19759" name="AutoShape 303"/>
          <p:cNvSpPr>
            <a:spLocks/>
          </p:cNvSpPr>
          <p:nvPr/>
        </p:nvSpPr>
        <p:spPr bwMode="auto">
          <a:xfrm>
            <a:off x="5002213" y="2357438"/>
            <a:ext cx="152400" cy="838200"/>
          </a:xfrm>
          <a:prstGeom prst="leftBracket">
            <a:avLst>
              <a:gd name="adj" fmla="val 45833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9760" name="AutoShape 304"/>
          <p:cNvSpPr>
            <a:spLocks/>
          </p:cNvSpPr>
          <p:nvPr/>
        </p:nvSpPr>
        <p:spPr bwMode="auto">
          <a:xfrm flipH="1">
            <a:off x="5789613" y="2357438"/>
            <a:ext cx="152400" cy="838200"/>
          </a:xfrm>
          <a:prstGeom prst="leftBracket">
            <a:avLst>
              <a:gd name="adj" fmla="val 45833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9761" name="Rectangle 305"/>
          <p:cNvSpPr>
            <a:spLocks noChangeArrowheads="1"/>
          </p:cNvSpPr>
          <p:nvPr/>
        </p:nvSpPr>
        <p:spPr bwMode="auto">
          <a:xfrm>
            <a:off x="5970588" y="2476500"/>
            <a:ext cx="473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= </a:t>
            </a:r>
          </a:p>
        </p:txBody>
      </p:sp>
      <p:sp>
        <p:nvSpPr>
          <p:cNvPr id="19762" name="Rectangle 306"/>
          <p:cNvSpPr>
            <a:spLocks noChangeArrowheads="1"/>
          </p:cNvSpPr>
          <p:nvPr/>
        </p:nvSpPr>
        <p:spPr bwMode="auto">
          <a:xfrm>
            <a:off x="7610475" y="4616450"/>
            <a:ext cx="7604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F</a:t>
            </a:r>
            <a:r>
              <a:rPr lang="it-IT" altLang="it-IT" sz="2800" baseline="-25000">
                <a:solidFill>
                  <a:srgbClr val="FFFF00"/>
                </a:solidFill>
                <a:latin typeface="Times" charset="0"/>
              </a:rPr>
              <a:t>n+1</a:t>
            </a:r>
            <a:endParaRPr lang="it-IT" altLang="it-IT" sz="2800">
              <a:solidFill>
                <a:srgbClr val="FFFF00"/>
              </a:solidFill>
              <a:latin typeface="Times" charset="0"/>
            </a:endParaRPr>
          </a:p>
        </p:txBody>
      </p:sp>
      <p:sp>
        <p:nvSpPr>
          <p:cNvPr id="19763" name="AutoShape 307"/>
          <p:cNvSpPr>
            <a:spLocks/>
          </p:cNvSpPr>
          <p:nvPr/>
        </p:nvSpPr>
        <p:spPr bwMode="auto">
          <a:xfrm>
            <a:off x="7508875" y="4662488"/>
            <a:ext cx="152400" cy="838200"/>
          </a:xfrm>
          <a:prstGeom prst="leftBracket">
            <a:avLst>
              <a:gd name="adj" fmla="val 45833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9764" name="AutoShape 308"/>
          <p:cNvSpPr>
            <a:spLocks/>
          </p:cNvSpPr>
          <p:nvPr/>
        </p:nvSpPr>
        <p:spPr bwMode="auto">
          <a:xfrm flipH="1">
            <a:off x="8812213" y="4662488"/>
            <a:ext cx="152400" cy="838200"/>
          </a:xfrm>
          <a:prstGeom prst="leftBracket">
            <a:avLst>
              <a:gd name="adj" fmla="val 45833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9765" name="Rectangle 309"/>
          <p:cNvSpPr>
            <a:spLocks noChangeArrowheads="1"/>
          </p:cNvSpPr>
          <p:nvPr/>
        </p:nvSpPr>
        <p:spPr bwMode="auto">
          <a:xfrm>
            <a:off x="8259763" y="4616450"/>
            <a:ext cx="5032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F</a:t>
            </a:r>
            <a:r>
              <a:rPr lang="it-IT" altLang="it-IT" sz="2800" baseline="-25000">
                <a:solidFill>
                  <a:srgbClr val="FFFF00"/>
                </a:solidFill>
                <a:latin typeface="Times" charset="0"/>
              </a:rPr>
              <a:t>n</a:t>
            </a:r>
            <a:endParaRPr lang="it-IT" altLang="it-IT" sz="2800">
              <a:solidFill>
                <a:srgbClr val="FFFF00"/>
              </a:solidFill>
              <a:latin typeface="Times" charset="0"/>
            </a:endParaRPr>
          </a:p>
        </p:txBody>
      </p:sp>
      <p:sp>
        <p:nvSpPr>
          <p:cNvPr id="19766" name="Rectangle 310"/>
          <p:cNvSpPr>
            <a:spLocks noChangeArrowheads="1"/>
          </p:cNvSpPr>
          <p:nvPr/>
        </p:nvSpPr>
        <p:spPr bwMode="auto">
          <a:xfrm>
            <a:off x="7610475" y="4997450"/>
            <a:ext cx="503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F</a:t>
            </a:r>
            <a:r>
              <a:rPr lang="it-IT" altLang="it-IT" sz="2800" baseline="-25000">
                <a:solidFill>
                  <a:srgbClr val="FFFF00"/>
                </a:solidFill>
                <a:latin typeface="Times" charset="0"/>
              </a:rPr>
              <a:t>n</a:t>
            </a:r>
            <a:endParaRPr lang="it-IT" altLang="it-IT" sz="2800">
              <a:solidFill>
                <a:srgbClr val="FFFF00"/>
              </a:solidFill>
              <a:latin typeface="Times" charset="0"/>
            </a:endParaRPr>
          </a:p>
        </p:txBody>
      </p:sp>
      <p:sp>
        <p:nvSpPr>
          <p:cNvPr id="19767" name="Rectangle 311"/>
          <p:cNvSpPr>
            <a:spLocks noChangeArrowheads="1"/>
          </p:cNvSpPr>
          <p:nvPr/>
        </p:nvSpPr>
        <p:spPr bwMode="auto">
          <a:xfrm>
            <a:off x="8259763" y="4997450"/>
            <a:ext cx="704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F</a:t>
            </a:r>
            <a:r>
              <a:rPr lang="it-IT" altLang="it-IT" sz="2800" baseline="-25000">
                <a:solidFill>
                  <a:srgbClr val="FFFF00"/>
                </a:solidFill>
                <a:latin typeface="Times" charset="0"/>
              </a:rPr>
              <a:t>n-1</a:t>
            </a:r>
          </a:p>
        </p:txBody>
      </p:sp>
      <p:sp>
        <p:nvSpPr>
          <p:cNvPr id="19768" name="Rectangle 312"/>
          <p:cNvSpPr>
            <a:spLocks noChangeArrowheads="1"/>
          </p:cNvSpPr>
          <p:nvPr/>
        </p:nvSpPr>
        <p:spPr bwMode="auto">
          <a:xfrm>
            <a:off x="684213" y="3644900"/>
            <a:ext cx="20685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FFFF"/>
                </a:solidFill>
                <a:cs typeface="Times New Roman" pitchFamily="18" charset="0"/>
              </a:rPr>
              <a:t>Hp induttiva:</a:t>
            </a:r>
          </a:p>
        </p:txBody>
      </p:sp>
      <p:grpSp>
        <p:nvGrpSpPr>
          <p:cNvPr id="2" name="Group 313"/>
          <p:cNvGrpSpPr>
            <a:grpSpLocks/>
          </p:cNvGrpSpPr>
          <p:nvPr/>
        </p:nvGrpSpPr>
        <p:grpSpPr bwMode="auto">
          <a:xfrm>
            <a:off x="2808288" y="3287713"/>
            <a:ext cx="3132137" cy="1077912"/>
            <a:chOff x="2048" y="2515"/>
            <a:chExt cx="1973" cy="679"/>
          </a:xfrm>
        </p:grpSpPr>
        <p:sp>
          <p:nvSpPr>
            <p:cNvPr id="42066" name="Rectangle 314"/>
            <p:cNvSpPr>
              <a:spLocks noChangeArrowheads="1"/>
            </p:cNvSpPr>
            <p:nvPr/>
          </p:nvSpPr>
          <p:spPr bwMode="auto">
            <a:xfrm>
              <a:off x="2112" y="262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altLang="it-IT" sz="2800">
                  <a:solidFill>
                    <a:srgbClr val="FFFF00"/>
                  </a:solidFill>
                  <a:latin typeface="Times" charset="0"/>
                </a:rPr>
                <a:t>1</a:t>
              </a:r>
            </a:p>
          </p:txBody>
        </p:sp>
        <p:sp>
          <p:nvSpPr>
            <p:cNvPr id="42067" name="Rectangle 315"/>
            <p:cNvSpPr>
              <a:spLocks noChangeArrowheads="1"/>
            </p:cNvSpPr>
            <p:nvPr/>
          </p:nvSpPr>
          <p:spPr bwMode="auto">
            <a:xfrm>
              <a:off x="2380" y="262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altLang="it-IT" sz="2800">
                  <a:solidFill>
                    <a:srgbClr val="FFFF00"/>
                  </a:solidFill>
                  <a:latin typeface="Times" charset="0"/>
                </a:rPr>
                <a:t>1</a:t>
              </a:r>
            </a:p>
          </p:txBody>
        </p:sp>
        <p:sp>
          <p:nvSpPr>
            <p:cNvPr id="42068" name="Rectangle 316"/>
            <p:cNvSpPr>
              <a:spLocks noChangeArrowheads="1"/>
            </p:cNvSpPr>
            <p:nvPr/>
          </p:nvSpPr>
          <p:spPr bwMode="auto">
            <a:xfrm>
              <a:off x="2108" y="286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altLang="it-IT" sz="2800">
                  <a:solidFill>
                    <a:srgbClr val="FFFF00"/>
                  </a:solidFill>
                  <a:latin typeface="Times" charset="0"/>
                </a:rPr>
                <a:t>1</a:t>
              </a:r>
            </a:p>
          </p:txBody>
        </p:sp>
        <p:sp>
          <p:nvSpPr>
            <p:cNvPr id="42069" name="Rectangle 317"/>
            <p:cNvSpPr>
              <a:spLocks noChangeArrowheads="1"/>
            </p:cNvSpPr>
            <p:nvPr/>
          </p:nvSpPr>
          <p:spPr bwMode="auto">
            <a:xfrm>
              <a:off x="2380" y="286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altLang="it-IT" sz="2800">
                  <a:solidFill>
                    <a:srgbClr val="FFFF00"/>
                  </a:solidFill>
                  <a:latin typeface="Times" charset="0"/>
                </a:rPr>
                <a:t>0</a:t>
              </a:r>
            </a:p>
          </p:txBody>
        </p:sp>
        <p:sp>
          <p:nvSpPr>
            <p:cNvPr id="42070" name="AutoShape 318"/>
            <p:cNvSpPr>
              <a:spLocks/>
            </p:cNvSpPr>
            <p:nvPr/>
          </p:nvSpPr>
          <p:spPr bwMode="auto">
            <a:xfrm>
              <a:off x="2048" y="2656"/>
              <a:ext cx="96" cy="528"/>
            </a:xfrm>
            <a:prstGeom prst="leftBracket">
              <a:avLst>
                <a:gd name="adj" fmla="val 45833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>
                <a:solidFill>
                  <a:srgbClr val="000000"/>
                </a:solidFill>
              </a:endParaRPr>
            </a:p>
          </p:txBody>
        </p:sp>
        <p:sp>
          <p:nvSpPr>
            <p:cNvPr id="42071" name="AutoShape 319"/>
            <p:cNvSpPr>
              <a:spLocks/>
            </p:cNvSpPr>
            <p:nvPr/>
          </p:nvSpPr>
          <p:spPr bwMode="auto">
            <a:xfrm flipH="1">
              <a:off x="2544" y="2656"/>
              <a:ext cx="96" cy="528"/>
            </a:xfrm>
            <a:prstGeom prst="leftBracket">
              <a:avLst>
                <a:gd name="adj" fmla="val 45833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>
                <a:solidFill>
                  <a:srgbClr val="000000"/>
                </a:solidFill>
              </a:endParaRPr>
            </a:p>
          </p:txBody>
        </p:sp>
        <p:sp>
          <p:nvSpPr>
            <p:cNvPr id="42072" name="Rectangle 320"/>
            <p:cNvSpPr>
              <a:spLocks noChangeArrowheads="1"/>
            </p:cNvSpPr>
            <p:nvPr/>
          </p:nvSpPr>
          <p:spPr bwMode="auto">
            <a:xfrm>
              <a:off x="2660" y="2515"/>
              <a:ext cx="33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altLang="it-IT" sz="2000">
                  <a:solidFill>
                    <a:srgbClr val="FFFF00"/>
                  </a:solidFill>
                  <a:latin typeface="Times" charset="0"/>
                </a:rPr>
                <a:t>n-1</a:t>
              </a:r>
            </a:p>
          </p:txBody>
        </p:sp>
        <p:sp>
          <p:nvSpPr>
            <p:cNvPr id="42073" name="Rectangle 321"/>
            <p:cNvSpPr>
              <a:spLocks noChangeArrowheads="1"/>
            </p:cNvSpPr>
            <p:nvPr/>
          </p:nvSpPr>
          <p:spPr bwMode="auto">
            <a:xfrm>
              <a:off x="2764" y="2723"/>
              <a:ext cx="29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altLang="it-IT" sz="2800">
                  <a:solidFill>
                    <a:srgbClr val="FFFF00"/>
                  </a:solidFill>
                  <a:latin typeface="Times" charset="0"/>
                </a:rPr>
                <a:t>= </a:t>
              </a:r>
            </a:p>
          </p:txBody>
        </p:sp>
        <p:sp>
          <p:nvSpPr>
            <p:cNvPr id="42074" name="Rectangle 322"/>
            <p:cNvSpPr>
              <a:spLocks noChangeArrowheads="1"/>
            </p:cNvSpPr>
            <p:nvPr/>
          </p:nvSpPr>
          <p:spPr bwMode="auto">
            <a:xfrm>
              <a:off x="3168" y="2627"/>
              <a:ext cx="31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altLang="it-IT" sz="2800">
                  <a:solidFill>
                    <a:srgbClr val="FFFF00"/>
                  </a:solidFill>
                  <a:latin typeface="Times" charset="0"/>
                </a:rPr>
                <a:t>F</a:t>
              </a:r>
              <a:r>
                <a:rPr lang="it-IT" altLang="it-IT" sz="2800" baseline="-25000">
                  <a:solidFill>
                    <a:srgbClr val="FFFF00"/>
                  </a:solidFill>
                  <a:latin typeface="Times" charset="0"/>
                </a:rPr>
                <a:t>n</a:t>
              </a:r>
              <a:endParaRPr lang="it-IT" altLang="it-IT" sz="2800">
                <a:solidFill>
                  <a:srgbClr val="FFFF00"/>
                </a:solidFill>
                <a:latin typeface="Times" charset="0"/>
              </a:endParaRPr>
            </a:p>
          </p:txBody>
        </p:sp>
        <p:sp>
          <p:nvSpPr>
            <p:cNvPr id="42075" name="AutoShape 323"/>
            <p:cNvSpPr>
              <a:spLocks/>
            </p:cNvSpPr>
            <p:nvPr/>
          </p:nvSpPr>
          <p:spPr bwMode="auto">
            <a:xfrm>
              <a:off x="3104" y="2656"/>
              <a:ext cx="96" cy="528"/>
            </a:xfrm>
            <a:prstGeom prst="leftBracket">
              <a:avLst>
                <a:gd name="adj" fmla="val 45833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>
                <a:solidFill>
                  <a:srgbClr val="000000"/>
                </a:solidFill>
              </a:endParaRPr>
            </a:p>
          </p:txBody>
        </p:sp>
        <p:sp>
          <p:nvSpPr>
            <p:cNvPr id="42076" name="AutoShape 324"/>
            <p:cNvSpPr>
              <a:spLocks/>
            </p:cNvSpPr>
            <p:nvPr/>
          </p:nvSpPr>
          <p:spPr bwMode="auto">
            <a:xfrm flipH="1">
              <a:off x="3888" y="2656"/>
              <a:ext cx="96" cy="528"/>
            </a:xfrm>
            <a:prstGeom prst="leftBracket">
              <a:avLst>
                <a:gd name="adj" fmla="val 45833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>
                <a:solidFill>
                  <a:srgbClr val="000000"/>
                </a:solidFill>
              </a:endParaRPr>
            </a:p>
          </p:txBody>
        </p:sp>
        <p:sp>
          <p:nvSpPr>
            <p:cNvPr id="42077" name="Rectangle 325"/>
            <p:cNvSpPr>
              <a:spLocks noChangeArrowheads="1"/>
            </p:cNvSpPr>
            <p:nvPr/>
          </p:nvSpPr>
          <p:spPr bwMode="auto">
            <a:xfrm>
              <a:off x="3577" y="2627"/>
              <a:ext cx="4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altLang="it-IT" sz="2800">
                  <a:solidFill>
                    <a:srgbClr val="FFFF00"/>
                  </a:solidFill>
                  <a:latin typeface="Times" charset="0"/>
                </a:rPr>
                <a:t>F</a:t>
              </a:r>
              <a:r>
                <a:rPr lang="it-IT" altLang="it-IT" sz="2800" baseline="-25000">
                  <a:solidFill>
                    <a:srgbClr val="FFFF00"/>
                  </a:solidFill>
                  <a:latin typeface="Times" charset="0"/>
                </a:rPr>
                <a:t>n-1</a:t>
              </a:r>
              <a:endParaRPr lang="it-IT" altLang="it-IT" sz="2800">
                <a:solidFill>
                  <a:srgbClr val="FFFF00"/>
                </a:solidFill>
                <a:latin typeface="Times" charset="0"/>
              </a:endParaRPr>
            </a:p>
          </p:txBody>
        </p:sp>
        <p:sp>
          <p:nvSpPr>
            <p:cNvPr id="42078" name="Rectangle 326"/>
            <p:cNvSpPr>
              <a:spLocks noChangeArrowheads="1"/>
            </p:cNvSpPr>
            <p:nvPr/>
          </p:nvSpPr>
          <p:spPr bwMode="auto">
            <a:xfrm>
              <a:off x="3168" y="2867"/>
              <a:ext cx="4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altLang="it-IT" sz="2800">
                  <a:solidFill>
                    <a:srgbClr val="FFFF00"/>
                  </a:solidFill>
                  <a:latin typeface="Times" charset="0"/>
                </a:rPr>
                <a:t>F</a:t>
              </a:r>
              <a:r>
                <a:rPr lang="it-IT" altLang="it-IT" sz="2800" baseline="-25000">
                  <a:solidFill>
                    <a:srgbClr val="FFFF00"/>
                  </a:solidFill>
                  <a:latin typeface="Times" charset="0"/>
                </a:rPr>
                <a:t>n-1</a:t>
              </a:r>
              <a:endParaRPr lang="it-IT" altLang="it-IT" sz="2800">
                <a:solidFill>
                  <a:srgbClr val="FFFF00"/>
                </a:solidFill>
                <a:latin typeface="Times" charset="0"/>
              </a:endParaRPr>
            </a:p>
          </p:txBody>
        </p:sp>
        <p:sp>
          <p:nvSpPr>
            <p:cNvPr id="42079" name="Rectangle 327"/>
            <p:cNvSpPr>
              <a:spLocks noChangeArrowheads="1"/>
            </p:cNvSpPr>
            <p:nvPr/>
          </p:nvSpPr>
          <p:spPr bwMode="auto">
            <a:xfrm>
              <a:off x="3577" y="2867"/>
              <a:ext cx="4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altLang="it-IT" sz="2800">
                  <a:solidFill>
                    <a:srgbClr val="FFFF00"/>
                  </a:solidFill>
                  <a:latin typeface="Times" charset="0"/>
                </a:rPr>
                <a:t>F</a:t>
              </a:r>
              <a:r>
                <a:rPr lang="it-IT" altLang="it-IT" sz="2800" baseline="-25000">
                  <a:solidFill>
                    <a:srgbClr val="FFFF00"/>
                  </a:solidFill>
                  <a:latin typeface="Times" charset="0"/>
                </a:rPr>
                <a:t>n-2</a:t>
              </a:r>
            </a:p>
          </p:txBody>
        </p:sp>
      </p:grpSp>
      <p:sp>
        <p:nvSpPr>
          <p:cNvPr id="19785" name="Rectangle 329"/>
          <p:cNvSpPr>
            <a:spLocks noChangeArrowheads="1"/>
          </p:cNvSpPr>
          <p:nvPr/>
        </p:nvSpPr>
        <p:spPr bwMode="auto">
          <a:xfrm>
            <a:off x="820738" y="454342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1</a:t>
            </a:r>
          </a:p>
        </p:txBody>
      </p:sp>
      <p:sp>
        <p:nvSpPr>
          <p:cNvPr id="19786" name="Rectangle 330"/>
          <p:cNvSpPr>
            <a:spLocks noChangeArrowheads="1"/>
          </p:cNvSpPr>
          <p:nvPr/>
        </p:nvSpPr>
        <p:spPr bwMode="auto">
          <a:xfrm>
            <a:off x="1246188" y="454342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1</a:t>
            </a:r>
          </a:p>
        </p:txBody>
      </p:sp>
      <p:sp>
        <p:nvSpPr>
          <p:cNvPr id="19787" name="Rectangle 331"/>
          <p:cNvSpPr>
            <a:spLocks noChangeArrowheads="1"/>
          </p:cNvSpPr>
          <p:nvPr/>
        </p:nvSpPr>
        <p:spPr bwMode="auto">
          <a:xfrm>
            <a:off x="814388" y="492442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1</a:t>
            </a:r>
          </a:p>
        </p:txBody>
      </p:sp>
      <p:sp>
        <p:nvSpPr>
          <p:cNvPr id="19788" name="Rectangle 332"/>
          <p:cNvSpPr>
            <a:spLocks noChangeArrowheads="1"/>
          </p:cNvSpPr>
          <p:nvPr/>
        </p:nvSpPr>
        <p:spPr bwMode="auto">
          <a:xfrm>
            <a:off x="1246188" y="492442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0</a:t>
            </a:r>
          </a:p>
        </p:txBody>
      </p:sp>
      <p:sp>
        <p:nvSpPr>
          <p:cNvPr id="19789" name="AutoShape 333"/>
          <p:cNvSpPr>
            <a:spLocks/>
          </p:cNvSpPr>
          <p:nvPr/>
        </p:nvSpPr>
        <p:spPr bwMode="auto">
          <a:xfrm>
            <a:off x="719138" y="4589463"/>
            <a:ext cx="152400" cy="838200"/>
          </a:xfrm>
          <a:prstGeom prst="leftBracket">
            <a:avLst>
              <a:gd name="adj" fmla="val 45833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9790" name="AutoShape 334"/>
          <p:cNvSpPr>
            <a:spLocks/>
          </p:cNvSpPr>
          <p:nvPr/>
        </p:nvSpPr>
        <p:spPr bwMode="auto">
          <a:xfrm flipH="1">
            <a:off x="1466850" y="4589463"/>
            <a:ext cx="152400" cy="838200"/>
          </a:xfrm>
          <a:prstGeom prst="leftBracket">
            <a:avLst>
              <a:gd name="adj" fmla="val 45833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9791" name="Rectangle 335"/>
          <p:cNvSpPr>
            <a:spLocks noChangeArrowheads="1"/>
          </p:cNvSpPr>
          <p:nvPr/>
        </p:nvSpPr>
        <p:spPr bwMode="auto">
          <a:xfrm>
            <a:off x="1617663" y="42926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000">
                <a:solidFill>
                  <a:srgbClr val="FFFF00"/>
                </a:solidFill>
                <a:latin typeface="Times" charset="0"/>
              </a:rPr>
              <a:t>n</a:t>
            </a:r>
          </a:p>
        </p:txBody>
      </p:sp>
      <p:sp>
        <p:nvSpPr>
          <p:cNvPr id="19792" name="Rectangle 336"/>
          <p:cNvSpPr>
            <a:spLocks noChangeArrowheads="1"/>
          </p:cNvSpPr>
          <p:nvPr/>
        </p:nvSpPr>
        <p:spPr bwMode="auto">
          <a:xfrm>
            <a:off x="1651000" y="4695825"/>
            <a:ext cx="473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= </a:t>
            </a:r>
          </a:p>
        </p:txBody>
      </p:sp>
      <p:sp>
        <p:nvSpPr>
          <p:cNvPr id="19793" name="Rectangle 337"/>
          <p:cNvSpPr>
            <a:spLocks noChangeArrowheads="1"/>
          </p:cNvSpPr>
          <p:nvPr/>
        </p:nvSpPr>
        <p:spPr bwMode="auto">
          <a:xfrm>
            <a:off x="2138363" y="4543425"/>
            <a:ext cx="5032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F</a:t>
            </a:r>
            <a:r>
              <a:rPr lang="it-IT" altLang="it-IT" sz="2800" baseline="-25000">
                <a:solidFill>
                  <a:srgbClr val="FFFF00"/>
                </a:solidFill>
                <a:latin typeface="Times" charset="0"/>
              </a:rPr>
              <a:t>n</a:t>
            </a:r>
            <a:endParaRPr lang="it-IT" altLang="it-IT" sz="2800">
              <a:solidFill>
                <a:srgbClr val="FFFF00"/>
              </a:solidFill>
              <a:latin typeface="Times" charset="0"/>
            </a:endParaRPr>
          </a:p>
        </p:txBody>
      </p:sp>
      <p:sp>
        <p:nvSpPr>
          <p:cNvPr id="19794" name="AutoShape 338"/>
          <p:cNvSpPr>
            <a:spLocks/>
          </p:cNvSpPr>
          <p:nvPr/>
        </p:nvSpPr>
        <p:spPr bwMode="auto">
          <a:xfrm>
            <a:off x="2036763" y="4589463"/>
            <a:ext cx="152400" cy="838200"/>
          </a:xfrm>
          <a:prstGeom prst="leftBracket">
            <a:avLst>
              <a:gd name="adj" fmla="val 45833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9795" name="AutoShape 339"/>
          <p:cNvSpPr>
            <a:spLocks/>
          </p:cNvSpPr>
          <p:nvPr/>
        </p:nvSpPr>
        <p:spPr bwMode="auto">
          <a:xfrm flipH="1">
            <a:off x="3281363" y="4589463"/>
            <a:ext cx="152400" cy="838200"/>
          </a:xfrm>
          <a:prstGeom prst="leftBracket">
            <a:avLst>
              <a:gd name="adj" fmla="val 45833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9796" name="Rectangle 340"/>
          <p:cNvSpPr>
            <a:spLocks noChangeArrowheads="1"/>
          </p:cNvSpPr>
          <p:nvPr/>
        </p:nvSpPr>
        <p:spPr bwMode="auto">
          <a:xfrm>
            <a:off x="2787650" y="4543425"/>
            <a:ext cx="704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F</a:t>
            </a:r>
            <a:r>
              <a:rPr lang="it-IT" altLang="it-IT" sz="2800" baseline="-25000">
                <a:solidFill>
                  <a:srgbClr val="FFFF00"/>
                </a:solidFill>
                <a:latin typeface="Times" charset="0"/>
              </a:rPr>
              <a:t>n-1</a:t>
            </a:r>
            <a:endParaRPr lang="it-IT" altLang="it-IT" sz="2800">
              <a:solidFill>
                <a:srgbClr val="FFFF00"/>
              </a:solidFill>
              <a:latin typeface="Times" charset="0"/>
            </a:endParaRPr>
          </a:p>
        </p:txBody>
      </p:sp>
      <p:sp>
        <p:nvSpPr>
          <p:cNvPr id="19797" name="Rectangle 341"/>
          <p:cNvSpPr>
            <a:spLocks noChangeArrowheads="1"/>
          </p:cNvSpPr>
          <p:nvPr/>
        </p:nvSpPr>
        <p:spPr bwMode="auto">
          <a:xfrm>
            <a:off x="2138363" y="4924425"/>
            <a:ext cx="704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F</a:t>
            </a:r>
            <a:r>
              <a:rPr lang="it-IT" altLang="it-IT" sz="2800" baseline="-25000">
                <a:solidFill>
                  <a:srgbClr val="FFFF00"/>
                </a:solidFill>
                <a:latin typeface="Times" charset="0"/>
              </a:rPr>
              <a:t>n-1</a:t>
            </a:r>
            <a:endParaRPr lang="it-IT" altLang="it-IT" sz="2800">
              <a:solidFill>
                <a:srgbClr val="FFFF00"/>
              </a:solidFill>
              <a:latin typeface="Times" charset="0"/>
            </a:endParaRPr>
          </a:p>
        </p:txBody>
      </p:sp>
      <p:sp>
        <p:nvSpPr>
          <p:cNvPr id="19798" name="Rectangle 342"/>
          <p:cNvSpPr>
            <a:spLocks noChangeArrowheads="1"/>
          </p:cNvSpPr>
          <p:nvPr/>
        </p:nvSpPr>
        <p:spPr bwMode="auto">
          <a:xfrm>
            <a:off x="2787650" y="4924425"/>
            <a:ext cx="704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F</a:t>
            </a:r>
            <a:r>
              <a:rPr lang="it-IT" altLang="it-IT" sz="2800" baseline="-25000">
                <a:solidFill>
                  <a:srgbClr val="FFFF00"/>
                </a:solidFill>
                <a:latin typeface="Times" charset="0"/>
              </a:rPr>
              <a:t>n-2</a:t>
            </a:r>
          </a:p>
        </p:txBody>
      </p:sp>
      <p:sp>
        <p:nvSpPr>
          <p:cNvPr id="19799" name="Rectangle 343"/>
          <p:cNvSpPr>
            <a:spLocks noChangeArrowheads="1"/>
          </p:cNvSpPr>
          <p:nvPr/>
        </p:nvSpPr>
        <p:spPr bwMode="auto">
          <a:xfrm>
            <a:off x="3881438" y="458152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1</a:t>
            </a:r>
          </a:p>
        </p:txBody>
      </p:sp>
      <p:sp>
        <p:nvSpPr>
          <p:cNvPr id="19800" name="Rectangle 344"/>
          <p:cNvSpPr>
            <a:spLocks noChangeArrowheads="1"/>
          </p:cNvSpPr>
          <p:nvPr/>
        </p:nvSpPr>
        <p:spPr bwMode="auto">
          <a:xfrm>
            <a:off x="4306888" y="458152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1</a:t>
            </a:r>
          </a:p>
        </p:txBody>
      </p:sp>
      <p:sp>
        <p:nvSpPr>
          <p:cNvPr id="19801" name="Rectangle 345"/>
          <p:cNvSpPr>
            <a:spLocks noChangeArrowheads="1"/>
          </p:cNvSpPr>
          <p:nvPr/>
        </p:nvSpPr>
        <p:spPr bwMode="auto">
          <a:xfrm>
            <a:off x="3875088" y="496252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1</a:t>
            </a:r>
          </a:p>
        </p:txBody>
      </p:sp>
      <p:sp>
        <p:nvSpPr>
          <p:cNvPr id="19802" name="Rectangle 346"/>
          <p:cNvSpPr>
            <a:spLocks noChangeArrowheads="1"/>
          </p:cNvSpPr>
          <p:nvPr/>
        </p:nvSpPr>
        <p:spPr bwMode="auto">
          <a:xfrm>
            <a:off x="4306888" y="496252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0</a:t>
            </a:r>
          </a:p>
        </p:txBody>
      </p:sp>
      <p:sp>
        <p:nvSpPr>
          <p:cNvPr id="19803" name="AutoShape 347"/>
          <p:cNvSpPr>
            <a:spLocks/>
          </p:cNvSpPr>
          <p:nvPr/>
        </p:nvSpPr>
        <p:spPr bwMode="auto">
          <a:xfrm>
            <a:off x="3779838" y="4627563"/>
            <a:ext cx="152400" cy="838200"/>
          </a:xfrm>
          <a:prstGeom prst="leftBracket">
            <a:avLst>
              <a:gd name="adj" fmla="val 45833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9804" name="AutoShape 348"/>
          <p:cNvSpPr>
            <a:spLocks/>
          </p:cNvSpPr>
          <p:nvPr/>
        </p:nvSpPr>
        <p:spPr bwMode="auto">
          <a:xfrm flipH="1">
            <a:off x="4567238" y="4627563"/>
            <a:ext cx="152400" cy="838200"/>
          </a:xfrm>
          <a:prstGeom prst="leftBracket">
            <a:avLst>
              <a:gd name="adj" fmla="val 45833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9805" name="Rectangle 349"/>
          <p:cNvSpPr>
            <a:spLocks noChangeArrowheads="1"/>
          </p:cNvSpPr>
          <p:nvPr/>
        </p:nvSpPr>
        <p:spPr bwMode="auto">
          <a:xfrm>
            <a:off x="3455988" y="4710113"/>
            <a:ext cx="4683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  <a:sym typeface="Symbol" pitchFamily="18" charset="2"/>
              </a:rPr>
              <a:t></a:t>
            </a:r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 </a:t>
            </a:r>
          </a:p>
        </p:txBody>
      </p:sp>
      <p:sp>
        <p:nvSpPr>
          <p:cNvPr id="19806" name="Rectangle 350"/>
          <p:cNvSpPr>
            <a:spLocks noChangeArrowheads="1"/>
          </p:cNvSpPr>
          <p:nvPr/>
        </p:nvSpPr>
        <p:spPr bwMode="auto">
          <a:xfrm>
            <a:off x="5089525" y="4581525"/>
            <a:ext cx="763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F</a:t>
            </a:r>
            <a:r>
              <a:rPr lang="it-IT" altLang="it-IT" sz="2800" baseline="-25000">
                <a:solidFill>
                  <a:srgbClr val="FFFF00"/>
                </a:solidFill>
                <a:latin typeface="Times" charset="0"/>
              </a:rPr>
              <a:t>n </a:t>
            </a:r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+</a:t>
            </a:r>
          </a:p>
        </p:txBody>
      </p:sp>
      <p:sp>
        <p:nvSpPr>
          <p:cNvPr id="19807" name="AutoShape 351"/>
          <p:cNvSpPr>
            <a:spLocks/>
          </p:cNvSpPr>
          <p:nvPr/>
        </p:nvSpPr>
        <p:spPr bwMode="auto">
          <a:xfrm>
            <a:off x="5067300" y="4581525"/>
            <a:ext cx="152400" cy="838200"/>
          </a:xfrm>
          <a:prstGeom prst="leftBracket">
            <a:avLst>
              <a:gd name="adj" fmla="val 45833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9808" name="AutoShape 352"/>
          <p:cNvSpPr>
            <a:spLocks/>
          </p:cNvSpPr>
          <p:nvPr/>
        </p:nvSpPr>
        <p:spPr bwMode="auto">
          <a:xfrm flipH="1">
            <a:off x="7019925" y="4652963"/>
            <a:ext cx="152400" cy="838200"/>
          </a:xfrm>
          <a:prstGeom prst="leftBracket">
            <a:avLst>
              <a:gd name="adj" fmla="val 45833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9809" name="Rectangle 353"/>
          <p:cNvSpPr>
            <a:spLocks noChangeArrowheads="1"/>
          </p:cNvSpPr>
          <p:nvPr/>
        </p:nvSpPr>
        <p:spPr bwMode="auto">
          <a:xfrm>
            <a:off x="5738813" y="4581525"/>
            <a:ext cx="704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F</a:t>
            </a:r>
            <a:r>
              <a:rPr lang="it-IT" altLang="it-IT" sz="2800" baseline="-25000">
                <a:solidFill>
                  <a:srgbClr val="FFFF00"/>
                </a:solidFill>
                <a:latin typeface="Times" charset="0"/>
              </a:rPr>
              <a:t>n-1</a:t>
            </a:r>
            <a:endParaRPr lang="it-IT" altLang="it-IT" sz="2800">
              <a:solidFill>
                <a:srgbClr val="FFFF00"/>
              </a:solidFill>
              <a:latin typeface="Times" charset="0"/>
            </a:endParaRPr>
          </a:p>
        </p:txBody>
      </p:sp>
      <p:sp>
        <p:nvSpPr>
          <p:cNvPr id="19810" name="Rectangle 354"/>
          <p:cNvSpPr>
            <a:spLocks noChangeArrowheads="1"/>
          </p:cNvSpPr>
          <p:nvPr/>
        </p:nvSpPr>
        <p:spPr bwMode="auto">
          <a:xfrm>
            <a:off x="5089525" y="4962525"/>
            <a:ext cx="904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F</a:t>
            </a:r>
            <a:r>
              <a:rPr lang="it-IT" altLang="it-IT" sz="2800" baseline="-25000">
                <a:solidFill>
                  <a:srgbClr val="FFFF00"/>
                </a:solidFill>
                <a:latin typeface="Times" charset="0"/>
              </a:rPr>
              <a:t>n-1</a:t>
            </a:r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+</a:t>
            </a:r>
          </a:p>
        </p:txBody>
      </p:sp>
      <p:sp>
        <p:nvSpPr>
          <p:cNvPr id="19811" name="Rectangle 355"/>
          <p:cNvSpPr>
            <a:spLocks noChangeArrowheads="1"/>
          </p:cNvSpPr>
          <p:nvPr/>
        </p:nvSpPr>
        <p:spPr bwMode="auto">
          <a:xfrm>
            <a:off x="5883275" y="4997450"/>
            <a:ext cx="704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F</a:t>
            </a:r>
            <a:r>
              <a:rPr lang="it-IT" altLang="it-IT" sz="2800" baseline="-25000">
                <a:solidFill>
                  <a:srgbClr val="FFFF00"/>
                </a:solidFill>
                <a:latin typeface="Times" charset="0"/>
              </a:rPr>
              <a:t>n-2</a:t>
            </a:r>
          </a:p>
        </p:txBody>
      </p:sp>
      <p:sp>
        <p:nvSpPr>
          <p:cNvPr id="19812" name="Rectangle 356"/>
          <p:cNvSpPr>
            <a:spLocks noChangeArrowheads="1"/>
          </p:cNvSpPr>
          <p:nvPr/>
        </p:nvSpPr>
        <p:spPr bwMode="auto">
          <a:xfrm>
            <a:off x="4716463" y="4781550"/>
            <a:ext cx="473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= </a:t>
            </a:r>
          </a:p>
        </p:txBody>
      </p:sp>
      <p:sp>
        <p:nvSpPr>
          <p:cNvPr id="19813" name="Rectangle 357"/>
          <p:cNvSpPr>
            <a:spLocks noChangeArrowheads="1"/>
          </p:cNvSpPr>
          <p:nvPr/>
        </p:nvSpPr>
        <p:spPr bwMode="auto">
          <a:xfrm>
            <a:off x="7164388" y="4797425"/>
            <a:ext cx="473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= </a:t>
            </a:r>
          </a:p>
        </p:txBody>
      </p:sp>
      <p:sp>
        <p:nvSpPr>
          <p:cNvPr id="19814" name="Rectangle 358"/>
          <p:cNvSpPr>
            <a:spLocks noChangeArrowheads="1"/>
          </p:cNvSpPr>
          <p:nvPr/>
        </p:nvSpPr>
        <p:spPr bwMode="auto">
          <a:xfrm>
            <a:off x="6516688" y="4581525"/>
            <a:ext cx="5032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F</a:t>
            </a:r>
            <a:r>
              <a:rPr lang="it-IT" altLang="it-IT" sz="2800" baseline="-25000">
                <a:solidFill>
                  <a:srgbClr val="FFFF00"/>
                </a:solidFill>
                <a:latin typeface="Times" charset="0"/>
              </a:rPr>
              <a:t>n</a:t>
            </a:r>
            <a:endParaRPr lang="it-IT" altLang="it-IT" sz="2800">
              <a:solidFill>
                <a:srgbClr val="FFFF00"/>
              </a:solidFill>
              <a:latin typeface="Times" charset="0"/>
            </a:endParaRPr>
          </a:p>
        </p:txBody>
      </p:sp>
      <p:sp>
        <p:nvSpPr>
          <p:cNvPr id="19815" name="Rectangle 359"/>
          <p:cNvSpPr>
            <a:spLocks noChangeArrowheads="1"/>
          </p:cNvSpPr>
          <p:nvPr/>
        </p:nvSpPr>
        <p:spPr bwMode="auto">
          <a:xfrm>
            <a:off x="6530975" y="4962525"/>
            <a:ext cx="704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it-IT" sz="2800">
                <a:solidFill>
                  <a:srgbClr val="FFFF00"/>
                </a:solidFill>
                <a:latin typeface="Times" charset="0"/>
              </a:rPr>
              <a:t>F</a:t>
            </a:r>
            <a:r>
              <a:rPr lang="it-IT" altLang="it-IT" sz="2800" baseline="-25000">
                <a:solidFill>
                  <a:srgbClr val="FFFF00"/>
                </a:solidFill>
                <a:latin typeface="Times" charset="0"/>
              </a:rPr>
              <a:t>n-1</a:t>
            </a:r>
            <a:endParaRPr lang="it-IT" altLang="it-IT" sz="2800">
              <a:solidFill>
                <a:srgbClr val="FFFF00"/>
              </a:solidFill>
              <a:latin typeface="Times" charset="0"/>
            </a:endParaRPr>
          </a:p>
        </p:txBody>
      </p:sp>
      <p:sp>
        <p:nvSpPr>
          <p:cNvPr id="19816" name="Text Box 360"/>
          <p:cNvSpPr txBox="1">
            <a:spLocks noChangeArrowheads="1"/>
          </p:cNvSpPr>
          <p:nvPr/>
        </p:nvSpPr>
        <p:spPr bwMode="auto">
          <a:xfrm>
            <a:off x="0" y="4724400"/>
            <a:ext cx="6111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sz="2800">
                <a:solidFill>
                  <a:srgbClr val="FFFFFF"/>
                </a:solidFill>
                <a:sym typeface="Symbol" pitchFamily="18" charset="2"/>
              </a:rPr>
              <a:t></a:t>
            </a:r>
          </a:p>
        </p:txBody>
      </p:sp>
      <p:sp>
        <p:nvSpPr>
          <p:cNvPr id="19817" name="Text Box 361"/>
          <p:cNvSpPr txBox="1">
            <a:spLocks noChangeArrowheads="1"/>
          </p:cNvSpPr>
          <p:nvPr/>
        </p:nvSpPr>
        <p:spPr bwMode="auto">
          <a:xfrm>
            <a:off x="8512175" y="5681663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>
                <a:solidFill>
                  <a:srgbClr val="FFFFFF"/>
                </a:solidFill>
                <a:sym typeface="Wingdings 2" pitchFamily="18" charset="2"/>
              </a:rPr>
              <a:t>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098" name="Ink 24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588375" y="-219075"/>
              <a:ext cx="7938" cy="6350"/>
            </p14:xfrm>
          </p:contentPart>
        </mc:Choice>
        <mc:Fallback xmlns="">
          <p:pic>
            <p:nvPicPr>
              <p:cNvPr id="4098" name="Ink 24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85849" y="-229160"/>
                <a:ext cx="12989" cy="2652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8498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9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9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9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9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9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9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9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9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9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9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9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9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9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9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9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9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9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9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9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9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9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9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9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9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9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9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9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9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9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9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9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9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9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9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9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9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9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9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9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9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9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9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9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9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9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9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9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9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9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9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9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9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9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9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9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9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9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9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9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19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9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9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9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9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9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9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9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9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9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9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9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9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9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9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9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9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9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9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9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9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9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9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9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9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19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1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19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1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9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19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19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19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19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19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9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9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19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19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21" grpId="0"/>
      <p:bldP spid="19722" grpId="0"/>
      <p:bldP spid="19723" grpId="0"/>
      <p:bldP spid="19724" grpId="0"/>
      <p:bldP spid="19725" grpId="0" animBg="1"/>
      <p:bldP spid="19726" grpId="0" animBg="1"/>
      <p:bldP spid="19727" grpId="0"/>
      <p:bldP spid="19728" grpId="0"/>
      <p:bldP spid="19735" grpId="0"/>
      <p:bldP spid="19736" grpId="0" animBg="1"/>
      <p:bldP spid="19737" grpId="0" animBg="1"/>
      <p:bldP spid="19738" grpId="0"/>
      <p:bldP spid="19739" grpId="0"/>
      <p:bldP spid="19740" grpId="0"/>
      <p:bldP spid="19741" grpId="0"/>
      <p:bldP spid="19742" grpId="0"/>
      <p:bldP spid="19743" grpId="0"/>
      <p:bldP spid="19744" grpId="0"/>
      <p:bldP spid="19745" grpId="0" animBg="1"/>
      <p:bldP spid="19746" grpId="0" animBg="1"/>
      <p:bldP spid="19747" grpId="0"/>
      <p:bldP spid="19748" grpId="0"/>
      <p:bldP spid="19749" grpId="0"/>
      <p:bldP spid="19750" grpId="0"/>
      <p:bldP spid="19751" grpId="0" animBg="1"/>
      <p:bldP spid="19752" grpId="0" animBg="1"/>
      <p:bldP spid="19753" grpId="0"/>
      <p:bldP spid="19754" grpId="0"/>
      <p:bldP spid="19755" grpId="0"/>
      <p:bldP spid="19756" grpId="0"/>
      <p:bldP spid="19757" grpId="0"/>
      <p:bldP spid="19758" grpId="0"/>
      <p:bldP spid="19759" grpId="0" animBg="1"/>
      <p:bldP spid="19760" grpId="0" animBg="1"/>
      <p:bldP spid="19761" grpId="0"/>
      <p:bldP spid="19762" grpId="0"/>
      <p:bldP spid="19763" grpId="0" animBg="1"/>
      <p:bldP spid="19764" grpId="0" animBg="1"/>
      <p:bldP spid="19765" grpId="0"/>
      <p:bldP spid="19766" grpId="0"/>
      <p:bldP spid="19767" grpId="0"/>
      <p:bldP spid="19768" grpId="0"/>
      <p:bldP spid="19785" grpId="0"/>
      <p:bldP spid="19786" grpId="0"/>
      <p:bldP spid="19787" grpId="0"/>
      <p:bldP spid="19788" grpId="0"/>
      <p:bldP spid="19789" grpId="0" animBg="1"/>
      <p:bldP spid="19790" grpId="0" animBg="1"/>
      <p:bldP spid="19791" grpId="0"/>
      <p:bldP spid="19792" grpId="0"/>
      <p:bldP spid="19793" grpId="0"/>
      <p:bldP spid="19794" grpId="0" animBg="1"/>
      <p:bldP spid="19795" grpId="0" animBg="1"/>
      <p:bldP spid="19796" grpId="0"/>
      <p:bldP spid="19797" grpId="0"/>
      <p:bldP spid="19798" grpId="0"/>
      <p:bldP spid="19799" grpId="0"/>
      <p:bldP spid="19800" grpId="0"/>
      <p:bldP spid="19801" grpId="0"/>
      <p:bldP spid="19802" grpId="0"/>
      <p:bldP spid="19803" grpId="0" animBg="1"/>
      <p:bldP spid="19804" grpId="0" animBg="1"/>
      <p:bldP spid="19805" grpId="0"/>
      <p:bldP spid="19806" grpId="0"/>
      <p:bldP spid="19807" grpId="0" animBg="1"/>
      <p:bldP spid="19808" grpId="0" animBg="1"/>
      <p:bldP spid="19809" grpId="0"/>
      <p:bldP spid="19810" grpId="0"/>
      <p:bldP spid="19811" grpId="0"/>
      <p:bldP spid="19812" grpId="0"/>
      <p:bldP spid="19813" grpId="0"/>
      <p:bldP spid="19814" grpId="0"/>
      <p:bldP spid="19815" grpId="0"/>
      <p:bldP spid="19816" grpId="0"/>
      <p:bldP spid="198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altLang="it-IT" smtClean="0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-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>
                <a:solidFill>
                  <a:srgbClr val="FFFFFF"/>
                </a:solidFill>
              </a:rPr>
              <a:t>Algoritmo </a:t>
            </a:r>
            <a:r>
              <a:rPr lang="it-IT" altLang="it-IT" sz="4000" b="1">
                <a:solidFill>
                  <a:srgbClr val="FFFFFF"/>
                </a:solidFill>
                <a:latin typeface="Courier" pitchFamily="49" charset="0"/>
              </a:rPr>
              <a:t>fibonacci5</a:t>
            </a:r>
            <a:endParaRPr lang="it-IT" altLang="it-IT" sz="4000" b="1">
              <a:solidFill>
                <a:srgbClr val="FFFFFF"/>
              </a:solidFill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3916363"/>
            <a:ext cx="8534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it-IT" altLang="it-IT" sz="2400" dirty="0">
                <a:solidFill>
                  <a:srgbClr val="FFFFFF"/>
                </a:solidFill>
                <a:cs typeface="Arial" pitchFamily="34" charset="0"/>
              </a:rPr>
              <a:t>Osserva che il ciclo arriva fino ad </a:t>
            </a:r>
            <a:r>
              <a:rPr lang="it-IT" altLang="it-IT" sz="2400" dirty="0">
                <a:solidFill>
                  <a:srgbClr val="FFFF00"/>
                </a:solidFill>
                <a:cs typeface="Arial" pitchFamily="34" charset="0"/>
              </a:rPr>
              <a:t>n-1</a:t>
            </a:r>
            <a:r>
              <a:rPr lang="it-IT" altLang="it-IT" sz="2400" dirty="0">
                <a:solidFill>
                  <a:srgbClr val="FFFFFF"/>
                </a:solidFill>
                <a:cs typeface="Arial" pitchFamily="34" charset="0"/>
              </a:rPr>
              <a:t>, poiché come abbiamo appena dimostrato,                                         e quindi </a:t>
            </a:r>
            <a:r>
              <a:rPr lang="it-IT" altLang="it-IT" sz="2400" dirty="0">
                <a:solidFill>
                  <a:srgbClr val="FFFF00"/>
                </a:solidFill>
                <a:cs typeface="Arial" pitchFamily="34" charset="0"/>
              </a:rPr>
              <a:t>M[1][1]=F</a:t>
            </a:r>
            <a:r>
              <a:rPr lang="it-IT" altLang="it-IT" sz="2400" baseline="-25000" dirty="0">
                <a:solidFill>
                  <a:srgbClr val="FFFF00"/>
                </a:solidFill>
                <a:cs typeface="Arial" pitchFamily="34" charset="0"/>
              </a:rPr>
              <a:t>n</a:t>
            </a:r>
          </a:p>
          <a:p>
            <a:pPr>
              <a:spcBef>
                <a:spcPct val="20000"/>
              </a:spcBef>
              <a:defRPr/>
            </a:pPr>
            <a:r>
              <a:rPr lang="it-IT" altLang="it-IT" sz="2400" dirty="0">
                <a:solidFill>
                  <a:srgbClr val="FFFF00"/>
                </a:solidFill>
                <a:cs typeface="Arial" pitchFamily="34" charset="0"/>
              </a:rPr>
              <a:t> </a:t>
            </a:r>
          </a:p>
          <a:p>
            <a:pPr>
              <a:spcBef>
                <a:spcPct val="20000"/>
              </a:spcBef>
              <a:defRPr/>
            </a:pPr>
            <a:endParaRPr lang="it-IT" altLang="it-IT" sz="2400" dirty="0">
              <a:solidFill>
                <a:srgbClr val="FFFF00"/>
              </a:solidFill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it-IT" altLang="it-IT" sz="2400" dirty="0">
                <a:solidFill>
                  <a:srgbClr val="FFFFFF"/>
                </a:solidFill>
                <a:cs typeface="Arial" pitchFamily="34" charset="0"/>
              </a:rPr>
              <a:t>Il tempo di esecuzione è </a:t>
            </a:r>
            <a:r>
              <a:rPr lang="it-IT" altLang="it-IT" sz="2400" dirty="0">
                <a:solidFill>
                  <a:srgbClr val="FFFF00"/>
                </a:solidFill>
                <a:cs typeface="Arial" pitchFamily="34" charset="0"/>
              </a:rPr>
              <a:t>T(n)=2+n+n-1 = Θ(n)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it-IT" altLang="it-IT" sz="2400" dirty="0">
                <a:solidFill>
                  <a:srgbClr val="FFFFFF"/>
                </a:solidFill>
                <a:cs typeface="Arial" pitchFamily="34" charset="0"/>
              </a:rPr>
              <a:t>Possiamo migliorare?</a:t>
            </a:r>
          </a:p>
        </p:txBody>
      </p:sp>
      <p:pic>
        <p:nvPicPr>
          <p:cNvPr id="4301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341438"/>
            <a:ext cx="6638925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3014" name="Group 313"/>
          <p:cNvGrpSpPr>
            <a:grpSpLocks/>
          </p:cNvGrpSpPr>
          <p:nvPr/>
        </p:nvGrpSpPr>
        <p:grpSpPr bwMode="auto">
          <a:xfrm>
            <a:off x="3203575" y="4230688"/>
            <a:ext cx="2876550" cy="1057275"/>
            <a:chOff x="2048" y="2515"/>
            <a:chExt cx="1973" cy="679"/>
          </a:xfrm>
        </p:grpSpPr>
        <p:sp>
          <p:nvSpPr>
            <p:cNvPr id="43015" name="Rectangle 314"/>
            <p:cNvSpPr>
              <a:spLocks noChangeArrowheads="1"/>
            </p:cNvSpPr>
            <p:nvPr/>
          </p:nvSpPr>
          <p:spPr bwMode="auto">
            <a:xfrm>
              <a:off x="2112" y="262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altLang="it-IT" sz="2800">
                  <a:solidFill>
                    <a:srgbClr val="FFFF00"/>
                  </a:solidFill>
                  <a:latin typeface="Times" charset="0"/>
                </a:rPr>
                <a:t>1</a:t>
              </a:r>
            </a:p>
          </p:txBody>
        </p:sp>
        <p:sp>
          <p:nvSpPr>
            <p:cNvPr id="43016" name="Rectangle 315"/>
            <p:cNvSpPr>
              <a:spLocks noChangeArrowheads="1"/>
            </p:cNvSpPr>
            <p:nvPr/>
          </p:nvSpPr>
          <p:spPr bwMode="auto">
            <a:xfrm>
              <a:off x="2380" y="262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altLang="it-IT" sz="2800">
                  <a:solidFill>
                    <a:srgbClr val="FFFF00"/>
                  </a:solidFill>
                  <a:latin typeface="Times" charset="0"/>
                </a:rPr>
                <a:t>1</a:t>
              </a:r>
            </a:p>
          </p:txBody>
        </p:sp>
        <p:sp>
          <p:nvSpPr>
            <p:cNvPr id="43017" name="Rectangle 316"/>
            <p:cNvSpPr>
              <a:spLocks noChangeArrowheads="1"/>
            </p:cNvSpPr>
            <p:nvPr/>
          </p:nvSpPr>
          <p:spPr bwMode="auto">
            <a:xfrm>
              <a:off x="2108" y="286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altLang="it-IT" sz="2800">
                  <a:solidFill>
                    <a:srgbClr val="FFFF00"/>
                  </a:solidFill>
                  <a:latin typeface="Times" charset="0"/>
                </a:rPr>
                <a:t>1</a:t>
              </a:r>
            </a:p>
          </p:txBody>
        </p:sp>
        <p:sp>
          <p:nvSpPr>
            <p:cNvPr id="43018" name="Rectangle 317"/>
            <p:cNvSpPr>
              <a:spLocks noChangeArrowheads="1"/>
            </p:cNvSpPr>
            <p:nvPr/>
          </p:nvSpPr>
          <p:spPr bwMode="auto">
            <a:xfrm>
              <a:off x="2380" y="286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altLang="it-IT" sz="2800">
                  <a:solidFill>
                    <a:srgbClr val="FFFF00"/>
                  </a:solidFill>
                  <a:latin typeface="Times" charset="0"/>
                </a:rPr>
                <a:t>0</a:t>
              </a:r>
            </a:p>
          </p:txBody>
        </p:sp>
        <p:sp>
          <p:nvSpPr>
            <p:cNvPr id="43019" name="AutoShape 318"/>
            <p:cNvSpPr>
              <a:spLocks/>
            </p:cNvSpPr>
            <p:nvPr/>
          </p:nvSpPr>
          <p:spPr bwMode="auto">
            <a:xfrm>
              <a:off x="2048" y="2656"/>
              <a:ext cx="96" cy="528"/>
            </a:xfrm>
            <a:prstGeom prst="leftBracket">
              <a:avLst>
                <a:gd name="adj" fmla="val 45833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>
                <a:solidFill>
                  <a:srgbClr val="000000"/>
                </a:solidFill>
              </a:endParaRPr>
            </a:p>
          </p:txBody>
        </p:sp>
        <p:sp>
          <p:nvSpPr>
            <p:cNvPr id="43020" name="AutoShape 319"/>
            <p:cNvSpPr>
              <a:spLocks/>
            </p:cNvSpPr>
            <p:nvPr/>
          </p:nvSpPr>
          <p:spPr bwMode="auto">
            <a:xfrm flipH="1">
              <a:off x="2544" y="2656"/>
              <a:ext cx="96" cy="528"/>
            </a:xfrm>
            <a:prstGeom prst="leftBracket">
              <a:avLst>
                <a:gd name="adj" fmla="val 45833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>
                <a:solidFill>
                  <a:srgbClr val="000000"/>
                </a:solidFill>
              </a:endParaRPr>
            </a:p>
          </p:txBody>
        </p:sp>
        <p:sp>
          <p:nvSpPr>
            <p:cNvPr id="43021" name="Rectangle 320"/>
            <p:cNvSpPr>
              <a:spLocks noChangeArrowheads="1"/>
            </p:cNvSpPr>
            <p:nvPr/>
          </p:nvSpPr>
          <p:spPr bwMode="auto">
            <a:xfrm>
              <a:off x="2660" y="2515"/>
              <a:ext cx="33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altLang="it-IT" sz="2000">
                  <a:solidFill>
                    <a:srgbClr val="FFFF00"/>
                  </a:solidFill>
                  <a:latin typeface="Times" charset="0"/>
                </a:rPr>
                <a:t>n-1</a:t>
              </a:r>
            </a:p>
          </p:txBody>
        </p:sp>
        <p:sp>
          <p:nvSpPr>
            <p:cNvPr id="43022" name="Rectangle 321"/>
            <p:cNvSpPr>
              <a:spLocks noChangeArrowheads="1"/>
            </p:cNvSpPr>
            <p:nvPr/>
          </p:nvSpPr>
          <p:spPr bwMode="auto">
            <a:xfrm>
              <a:off x="2764" y="2723"/>
              <a:ext cx="29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altLang="it-IT" sz="2800">
                  <a:solidFill>
                    <a:srgbClr val="FFFF00"/>
                  </a:solidFill>
                  <a:latin typeface="Times" charset="0"/>
                </a:rPr>
                <a:t>= </a:t>
              </a:r>
            </a:p>
          </p:txBody>
        </p:sp>
        <p:sp>
          <p:nvSpPr>
            <p:cNvPr id="43023" name="Rectangle 322"/>
            <p:cNvSpPr>
              <a:spLocks noChangeArrowheads="1"/>
            </p:cNvSpPr>
            <p:nvPr/>
          </p:nvSpPr>
          <p:spPr bwMode="auto">
            <a:xfrm>
              <a:off x="3168" y="2627"/>
              <a:ext cx="31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altLang="it-IT" sz="2800">
                  <a:solidFill>
                    <a:srgbClr val="FFFF00"/>
                  </a:solidFill>
                  <a:latin typeface="Times" charset="0"/>
                </a:rPr>
                <a:t>F</a:t>
              </a:r>
              <a:r>
                <a:rPr lang="it-IT" altLang="it-IT" sz="2800" baseline="-25000">
                  <a:solidFill>
                    <a:srgbClr val="FFFF00"/>
                  </a:solidFill>
                  <a:latin typeface="Times" charset="0"/>
                </a:rPr>
                <a:t>n</a:t>
              </a:r>
              <a:endParaRPr lang="it-IT" altLang="it-IT" sz="2800">
                <a:solidFill>
                  <a:srgbClr val="FFFF00"/>
                </a:solidFill>
                <a:latin typeface="Times" charset="0"/>
              </a:endParaRPr>
            </a:p>
          </p:txBody>
        </p:sp>
        <p:sp>
          <p:nvSpPr>
            <p:cNvPr id="43024" name="AutoShape 323"/>
            <p:cNvSpPr>
              <a:spLocks/>
            </p:cNvSpPr>
            <p:nvPr/>
          </p:nvSpPr>
          <p:spPr bwMode="auto">
            <a:xfrm>
              <a:off x="3104" y="2656"/>
              <a:ext cx="96" cy="528"/>
            </a:xfrm>
            <a:prstGeom prst="leftBracket">
              <a:avLst>
                <a:gd name="adj" fmla="val 45833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>
                <a:solidFill>
                  <a:srgbClr val="000000"/>
                </a:solidFill>
              </a:endParaRPr>
            </a:p>
          </p:txBody>
        </p:sp>
        <p:sp>
          <p:nvSpPr>
            <p:cNvPr id="43025" name="AutoShape 324"/>
            <p:cNvSpPr>
              <a:spLocks/>
            </p:cNvSpPr>
            <p:nvPr/>
          </p:nvSpPr>
          <p:spPr bwMode="auto">
            <a:xfrm flipH="1">
              <a:off x="3888" y="2656"/>
              <a:ext cx="96" cy="528"/>
            </a:xfrm>
            <a:prstGeom prst="leftBracket">
              <a:avLst>
                <a:gd name="adj" fmla="val 45833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>
                <a:solidFill>
                  <a:srgbClr val="000000"/>
                </a:solidFill>
              </a:endParaRPr>
            </a:p>
          </p:txBody>
        </p:sp>
        <p:sp>
          <p:nvSpPr>
            <p:cNvPr id="43026" name="Rectangle 325"/>
            <p:cNvSpPr>
              <a:spLocks noChangeArrowheads="1"/>
            </p:cNvSpPr>
            <p:nvPr/>
          </p:nvSpPr>
          <p:spPr bwMode="auto">
            <a:xfrm>
              <a:off x="3577" y="2627"/>
              <a:ext cx="4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altLang="it-IT" sz="2800">
                  <a:solidFill>
                    <a:srgbClr val="FFFF00"/>
                  </a:solidFill>
                  <a:latin typeface="Times" charset="0"/>
                </a:rPr>
                <a:t>F</a:t>
              </a:r>
              <a:r>
                <a:rPr lang="it-IT" altLang="it-IT" sz="2800" baseline="-25000">
                  <a:solidFill>
                    <a:srgbClr val="FFFF00"/>
                  </a:solidFill>
                  <a:latin typeface="Times" charset="0"/>
                </a:rPr>
                <a:t>n-1</a:t>
              </a:r>
              <a:endParaRPr lang="it-IT" altLang="it-IT" sz="2800">
                <a:solidFill>
                  <a:srgbClr val="FFFF00"/>
                </a:solidFill>
                <a:latin typeface="Times" charset="0"/>
              </a:endParaRPr>
            </a:p>
          </p:txBody>
        </p:sp>
        <p:sp>
          <p:nvSpPr>
            <p:cNvPr id="43027" name="Rectangle 326"/>
            <p:cNvSpPr>
              <a:spLocks noChangeArrowheads="1"/>
            </p:cNvSpPr>
            <p:nvPr/>
          </p:nvSpPr>
          <p:spPr bwMode="auto">
            <a:xfrm>
              <a:off x="3168" y="2867"/>
              <a:ext cx="4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altLang="it-IT" sz="2800">
                  <a:solidFill>
                    <a:srgbClr val="FFFF00"/>
                  </a:solidFill>
                  <a:latin typeface="Times" charset="0"/>
                </a:rPr>
                <a:t>F</a:t>
              </a:r>
              <a:r>
                <a:rPr lang="it-IT" altLang="it-IT" sz="2800" baseline="-25000">
                  <a:solidFill>
                    <a:srgbClr val="FFFF00"/>
                  </a:solidFill>
                  <a:latin typeface="Times" charset="0"/>
                </a:rPr>
                <a:t>n-1</a:t>
              </a:r>
              <a:endParaRPr lang="it-IT" altLang="it-IT" sz="2800">
                <a:solidFill>
                  <a:srgbClr val="FFFF00"/>
                </a:solidFill>
                <a:latin typeface="Times" charset="0"/>
              </a:endParaRPr>
            </a:p>
          </p:txBody>
        </p:sp>
        <p:sp>
          <p:nvSpPr>
            <p:cNvPr id="43028" name="Rectangle 327"/>
            <p:cNvSpPr>
              <a:spLocks noChangeArrowheads="1"/>
            </p:cNvSpPr>
            <p:nvPr/>
          </p:nvSpPr>
          <p:spPr bwMode="auto">
            <a:xfrm>
              <a:off x="3577" y="2867"/>
              <a:ext cx="4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altLang="it-IT" sz="2800">
                  <a:solidFill>
                    <a:srgbClr val="FFFF00"/>
                  </a:solidFill>
                  <a:latin typeface="Times" charset="0"/>
                </a:rPr>
                <a:t>F</a:t>
              </a:r>
              <a:r>
                <a:rPr lang="it-IT" altLang="it-IT" sz="2800" baseline="-25000">
                  <a:solidFill>
                    <a:srgbClr val="FFFF00"/>
                  </a:solidFill>
                  <a:latin typeface="Times" charset="0"/>
                </a:rPr>
                <a:t>n-2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332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altLang="it-IT" smtClean="0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-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686800" cy="4267200"/>
          </a:xfrm>
        </p:spPr>
        <p:txBody>
          <a:bodyPr/>
          <a:lstStyle/>
          <a:p>
            <a:pPr eaLnBrk="1" hangingPunct="1"/>
            <a:r>
              <a:rPr lang="it-IT" altLang="it-IT" sz="2800" smtClean="0"/>
              <a:t>Possiamo </a:t>
            </a:r>
            <a:r>
              <a:rPr lang="it-IT" altLang="it-IT" sz="2800" smtClean="0">
                <a:solidFill>
                  <a:srgbClr val="FFFF00"/>
                </a:solidFill>
              </a:rPr>
              <a:t>calcolare la n-esima  potenza elevando al quadrato la </a:t>
            </a:r>
            <a:r>
              <a:rPr lang="it-IT" altLang="it-IT" sz="280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</a:t>
            </a:r>
            <a:r>
              <a:rPr lang="it-IT" altLang="it-IT" sz="2800" smtClean="0">
                <a:solidFill>
                  <a:srgbClr val="FFFF00"/>
                </a:solidFill>
              </a:rPr>
              <a:t>n/2</a:t>
            </a:r>
            <a:r>
              <a:rPr lang="it-IT" altLang="it-IT" sz="280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</a:t>
            </a:r>
            <a:r>
              <a:rPr lang="it-IT" altLang="it-IT" sz="2800" smtClean="0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it-IT" altLang="it-IT" sz="2800" smtClean="0">
                <a:solidFill>
                  <a:srgbClr val="FFFF00"/>
                </a:solidFill>
              </a:rPr>
              <a:t>- esima potenza</a:t>
            </a:r>
          </a:p>
          <a:p>
            <a:pPr eaLnBrk="1" hangingPunct="1"/>
            <a:r>
              <a:rPr lang="it-IT" altLang="it-IT" sz="2800" smtClean="0"/>
              <a:t>Se </a:t>
            </a:r>
            <a:r>
              <a:rPr lang="it-IT" altLang="it-IT" sz="2800" smtClean="0">
                <a:solidFill>
                  <a:srgbClr val="FFFF00"/>
                </a:solidFill>
              </a:rPr>
              <a:t>n</a:t>
            </a:r>
            <a:r>
              <a:rPr lang="it-IT" altLang="it-IT" sz="2800" smtClean="0"/>
              <a:t> è dispari eseguiamo una ulteriore moltiplicazione</a:t>
            </a:r>
          </a:p>
          <a:p>
            <a:pPr eaLnBrk="1" hangingPunct="1"/>
            <a:r>
              <a:rPr lang="it-IT" altLang="it-IT" sz="2800" smtClean="0">
                <a:solidFill>
                  <a:srgbClr val="FFFF00"/>
                </a:solidFill>
              </a:rPr>
              <a:t>Esempio</a:t>
            </a:r>
            <a:r>
              <a:rPr lang="it-IT" altLang="it-IT" sz="2800" smtClean="0"/>
              <a:t>: se devo calcolare 3</a:t>
            </a:r>
            <a:r>
              <a:rPr lang="it-IT" altLang="it-IT" sz="2800" baseline="30000" smtClean="0"/>
              <a:t>8</a:t>
            </a:r>
            <a:r>
              <a:rPr lang="it-IT" altLang="it-IT" sz="2800" smtClean="0"/>
              <a:t>:</a:t>
            </a:r>
          </a:p>
          <a:p>
            <a:pPr eaLnBrk="1" hangingPunct="1">
              <a:buFontTx/>
              <a:buNone/>
            </a:pPr>
            <a:r>
              <a:rPr lang="it-IT" altLang="it-IT" sz="2800" smtClean="0">
                <a:solidFill>
                  <a:srgbClr val="FFFF00"/>
                </a:solidFill>
              </a:rPr>
              <a:t>     </a:t>
            </a:r>
            <a:r>
              <a:rPr lang="it-IT" altLang="it-IT" sz="2800" smtClean="0"/>
              <a:t>3</a:t>
            </a:r>
            <a:r>
              <a:rPr lang="it-IT" altLang="it-IT" sz="2800" baseline="30000" smtClean="0"/>
              <a:t>8 </a:t>
            </a:r>
            <a:r>
              <a:rPr lang="it-IT" altLang="it-IT" sz="2800" smtClean="0"/>
              <a:t>= (</a:t>
            </a:r>
            <a:r>
              <a:rPr lang="it-IT" altLang="it-IT" sz="2800" smtClean="0">
                <a:solidFill>
                  <a:srgbClr val="FFC000"/>
                </a:solidFill>
              </a:rPr>
              <a:t>3</a:t>
            </a:r>
            <a:r>
              <a:rPr lang="it-IT" altLang="it-IT" sz="2800" baseline="30000" smtClean="0">
                <a:solidFill>
                  <a:srgbClr val="FFC000"/>
                </a:solidFill>
              </a:rPr>
              <a:t>4</a:t>
            </a:r>
            <a:r>
              <a:rPr lang="it-IT" altLang="it-IT" sz="2800" smtClean="0"/>
              <a:t>)</a:t>
            </a:r>
            <a:r>
              <a:rPr lang="it-IT" altLang="it-IT" sz="2800" baseline="30000" smtClean="0">
                <a:solidFill>
                  <a:srgbClr val="FFFF00"/>
                </a:solidFill>
              </a:rPr>
              <a:t>2 </a:t>
            </a:r>
            <a:r>
              <a:rPr lang="it-IT" altLang="it-IT" sz="2800" smtClean="0"/>
              <a:t>= [</a:t>
            </a:r>
            <a:r>
              <a:rPr lang="it-IT" altLang="it-IT" sz="2800" smtClean="0">
                <a:solidFill>
                  <a:srgbClr val="FFC000"/>
                </a:solidFill>
              </a:rPr>
              <a:t>(3</a:t>
            </a:r>
            <a:r>
              <a:rPr lang="it-IT" altLang="it-IT" sz="2800" baseline="30000" smtClean="0">
                <a:solidFill>
                  <a:srgbClr val="FFC000"/>
                </a:solidFill>
              </a:rPr>
              <a:t>2</a:t>
            </a:r>
            <a:r>
              <a:rPr lang="it-IT" altLang="it-IT" sz="2800" smtClean="0">
                <a:solidFill>
                  <a:srgbClr val="FFC000"/>
                </a:solidFill>
              </a:rPr>
              <a:t>)</a:t>
            </a:r>
            <a:r>
              <a:rPr lang="it-IT" altLang="it-IT" sz="2800" baseline="30000" smtClean="0">
                <a:solidFill>
                  <a:srgbClr val="FFC000"/>
                </a:solidFill>
              </a:rPr>
              <a:t>2</a:t>
            </a:r>
            <a:r>
              <a:rPr lang="it-IT" altLang="it-IT" sz="2800" smtClean="0"/>
              <a:t>]</a:t>
            </a:r>
            <a:r>
              <a:rPr lang="it-IT" altLang="it-IT" sz="2800" baseline="30000" smtClean="0">
                <a:solidFill>
                  <a:srgbClr val="FFFF00"/>
                </a:solidFill>
              </a:rPr>
              <a:t>2 </a:t>
            </a:r>
            <a:r>
              <a:rPr lang="it-IT" altLang="it-IT" sz="2800" smtClean="0"/>
              <a:t>= [</a:t>
            </a:r>
            <a:r>
              <a:rPr lang="it-IT" altLang="it-IT" sz="2800" smtClean="0">
                <a:solidFill>
                  <a:srgbClr val="FFC000"/>
                </a:solidFill>
              </a:rPr>
              <a:t>(3·3)</a:t>
            </a:r>
            <a:r>
              <a:rPr lang="it-IT" altLang="it-IT" sz="2800" baseline="30000" smtClean="0">
                <a:solidFill>
                  <a:srgbClr val="FFC000"/>
                </a:solidFill>
              </a:rPr>
              <a:t>2</a:t>
            </a:r>
            <a:r>
              <a:rPr lang="it-IT" altLang="it-IT" sz="2800" smtClean="0"/>
              <a:t>]</a:t>
            </a:r>
            <a:r>
              <a:rPr lang="it-IT" altLang="it-IT" sz="2800" baseline="30000" smtClean="0">
                <a:solidFill>
                  <a:srgbClr val="FFFF00"/>
                </a:solidFill>
              </a:rPr>
              <a:t>2 </a:t>
            </a:r>
            <a:r>
              <a:rPr lang="it-IT" altLang="it-IT" sz="2800" smtClean="0"/>
              <a:t>= [</a:t>
            </a:r>
            <a:r>
              <a:rPr lang="it-IT" altLang="it-IT" sz="2800" smtClean="0">
                <a:solidFill>
                  <a:srgbClr val="FFC000"/>
                </a:solidFill>
              </a:rPr>
              <a:t>(9)</a:t>
            </a:r>
            <a:r>
              <a:rPr lang="it-IT" altLang="it-IT" sz="2800" baseline="30000" smtClean="0">
                <a:solidFill>
                  <a:srgbClr val="FFC000"/>
                </a:solidFill>
              </a:rPr>
              <a:t>2</a:t>
            </a:r>
            <a:r>
              <a:rPr lang="it-IT" altLang="it-IT" sz="2800" smtClean="0"/>
              <a:t>]</a:t>
            </a:r>
            <a:r>
              <a:rPr lang="it-IT" altLang="it-IT" sz="2800" baseline="30000" smtClean="0">
                <a:solidFill>
                  <a:srgbClr val="FFFF00"/>
                </a:solidFill>
              </a:rPr>
              <a:t>2</a:t>
            </a:r>
            <a:r>
              <a:rPr lang="it-IT" altLang="it-IT" sz="2800" smtClean="0">
                <a:solidFill>
                  <a:srgbClr val="FFFF00"/>
                </a:solidFill>
              </a:rPr>
              <a:t> </a:t>
            </a:r>
            <a:r>
              <a:rPr lang="it-IT" altLang="it-IT" sz="2800" smtClean="0"/>
              <a:t>= [</a:t>
            </a:r>
            <a:r>
              <a:rPr lang="it-IT" altLang="it-IT" sz="2800" smtClean="0">
                <a:solidFill>
                  <a:srgbClr val="FFC000"/>
                </a:solidFill>
              </a:rPr>
              <a:t>(9·9)</a:t>
            </a:r>
            <a:r>
              <a:rPr lang="it-IT" altLang="it-IT" sz="2800" smtClean="0"/>
              <a:t>]</a:t>
            </a:r>
            <a:r>
              <a:rPr lang="it-IT" altLang="it-IT" sz="2800" baseline="30000" smtClean="0">
                <a:solidFill>
                  <a:srgbClr val="FFFF00"/>
                </a:solidFill>
              </a:rPr>
              <a:t>2 </a:t>
            </a:r>
            <a:r>
              <a:rPr lang="it-IT" altLang="it-IT" sz="2800" smtClean="0"/>
              <a:t>= [</a:t>
            </a:r>
            <a:r>
              <a:rPr lang="it-IT" altLang="it-IT" sz="2800" smtClean="0">
                <a:solidFill>
                  <a:srgbClr val="FFC000"/>
                </a:solidFill>
              </a:rPr>
              <a:t>81</a:t>
            </a:r>
            <a:r>
              <a:rPr lang="it-IT" altLang="it-IT" sz="2800" smtClean="0"/>
              <a:t>]</a:t>
            </a:r>
            <a:r>
              <a:rPr lang="it-IT" altLang="it-IT" sz="2800" baseline="30000" smtClean="0">
                <a:solidFill>
                  <a:srgbClr val="FFFF00"/>
                </a:solidFill>
              </a:rPr>
              <a:t>2 </a:t>
            </a:r>
            <a:r>
              <a:rPr lang="it-IT" altLang="it-IT" sz="2800" smtClean="0">
                <a:solidFill>
                  <a:srgbClr val="FFFF00"/>
                </a:solidFill>
              </a:rPr>
              <a:t> = </a:t>
            </a:r>
            <a:r>
              <a:rPr lang="it-IT" altLang="it-IT" sz="2800" smtClean="0">
                <a:solidFill>
                  <a:srgbClr val="FFC000"/>
                </a:solidFill>
              </a:rPr>
              <a:t>81·81  </a:t>
            </a:r>
            <a:r>
              <a:rPr lang="it-IT" altLang="it-IT" sz="2800" smtClean="0"/>
              <a:t>= 6561</a:t>
            </a:r>
          </a:p>
          <a:p>
            <a:pPr eaLnBrk="1" hangingPunct="1">
              <a:buFontTx/>
              <a:buNone/>
            </a:pPr>
            <a:endParaRPr lang="it-IT" altLang="it-IT" sz="2800" smtClean="0"/>
          </a:p>
          <a:p>
            <a:pPr eaLnBrk="1" hangingPunct="1"/>
            <a:r>
              <a:rPr lang="it-IT" altLang="it-IT" sz="2800" smtClean="0">
                <a:solidFill>
                  <a:srgbClr val="FFFF00"/>
                </a:solidFill>
              </a:rPr>
              <a:t>Esempio</a:t>
            </a:r>
            <a:r>
              <a:rPr lang="it-IT" altLang="it-IT" sz="2800" smtClean="0"/>
              <a:t>: se devo calcolare 3</a:t>
            </a:r>
            <a:r>
              <a:rPr lang="it-IT" altLang="it-IT" sz="2800" baseline="30000" smtClean="0"/>
              <a:t>7</a:t>
            </a:r>
            <a:r>
              <a:rPr lang="it-IT" altLang="it-IT" sz="2800" smtClean="0"/>
              <a:t>:</a:t>
            </a:r>
          </a:p>
          <a:p>
            <a:pPr eaLnBrk="1" hangingPunct="1">
              <a:buFontTx/>
              <a:buNone/>
            </a:pPr>
            <a:r>
              <a:rPr lang="it-IT" altLang="it-IT" sz="2800" smtClean="0">
                <a:solidFill>
                  <a:srgbClr val="FFFF00"/>
                </a:solidFill>
              </a:rPr>
              <a:t>     </a:t>
            </a:r>
            <a:r>
              <a:rPr lang="it-IT" altLang="it-IT" sz="2800" smtClean="0"/>
              <a:t>3</a:t>
            </a:r>
            <a:r>
              <a:rPr lang="it-IT" altLang="it-IT" sz="2800" baseline="30000" smtClean="0"/>
              <a:t>7 </a:t>
            </a:r>
            <a:r>
              <a:rPr lang="it-IT" altLang="it-IT" sz="2800" smtClean="0"/>
              <a:t>= 3·(</a:t>
            </a:r>
            <a:r>
              <a:rPr lang="it-IT" altLang="it-IT" sz="2800" smtClean="0">
                <a:solidFill>
                  <a:srgbClr val="FFC000"/>
                </a:solidFill>
              </a:rPr>
              <a:t>3</a:t>
            </a:r>
            <a:r>
              <a:rPr lang="it-IT" altLang="it-IT" sz="2800" baseline="30000" smtClean="0">
                <a:solidFill>
                  <a:srgbClr val="FFC000"/>
                </a:solidFill>
              </a:rPr>
              <a:t>3</a:t>
            </a:r>
            <a:r>
              <a:rPr lang="it-IT" altLang="it-IT" sz="2800" smtClean="0"/>
              <a:t>)</a:t>
            </a:r>
            <a:r>
              <a:rPr lang="it-IT" altLang="it-IT" sz="2800" baseline="30000" smtClean="0">
                <a:solidFill>
                  <a:srgbClr val="FFFF00"/>
                </a:solidFill>
              </a:rPr>
              <a:t>2 </a:t>
            </a:r>
            <a:r>
              <a:rPr lang="it-IT" altLang="it-IT" sz="2800" smtClean="0"/>
              <a:t>= 3·(3·</a:t>
            </a:r>
            <a:r>
              <a:rPr lang="it-IT" altLang="it-IT" sz="2800" smtClean="0">
                <a:solidFill>
                  <a:srgbClr val="FFC000"/>
                </a:solidFill>
              </a:rPr>
              <a:t>(3)</a:t>
            </a:r>
            <a:r>
              <a:rPr lang="it-IT" altLang="it-IT" sz="2800" baseline="30000" smtClean="0">
                <a:solidFill>
                  <a:srgbClr val="FFC000"/>
                </a:solidFill>
              </a:rPr>
              <a:t>2</a:t>
            </a:r>
            <a:r>
              <a:rPr lang="it-IT" altLang="it-IT" sz="2800" smtClean="0"/>
              <a:t>)</a:t>
            </a:r>
            <a:r>
              <a:rPr lang="it-IT" altLang="it-IT" sz="2800" baseline="30000" smtClean="0">
                <a:solidFill>
                  <a:srgbClr val="FFFF00"/>
                </a:solidFill>
              </a:rPr>
              <a:t>2</a:t>
            </a:r>
            <a:r>
              <a:rPr lang="it-IT" altLang="it-IT" sz="2800" smtClean="0">
                <a:solidFill>
                  <a:srgbClr val="FFFF00"/>
                </a:solidFill>
              </a:rPr>
              <a:t> </a:t>
            </a:r>
            <a:r>
              <a:rPr lang="it-IT" altLang="it-IT" sz="2800" smtClean="0"/>
              <a:t>= 3·(3·</a:t>
            </a:r>
            <a:r>
              <a:rPr lang="it-IT" altLang="it-IT" sz="2800" smtClean="0">
                <a:solidFill>
                  <a:srgbClr val="FFC000"/>
                </a:solidFill>
              </a:rPr>
              <a:t>(3·3)</a:t>
            </a:r>
            <a:r>
              <a:rPr lang="it-IT" altLang="it-IT" sz="2800" smtClean="0"/>
              <a:t>)</a:t>
            </a:r>
            <a:r>
              <a:rPr lang="it-IT" altLang="it-IT" sz="2800" baseline="30000" smtClean="0">
                <a:solidFill>
                  <a:srgbClr val="FFFF00"/>
                </a:solidFill>
              </a:rPr>
              <a:t>2 </a:t>
            </a:r>
            <a:r>
              <a:rPr lang="it-IT" altLang="it-IT" sz="2800" smtClean="0">
                <a:solidFill>
                  <a:srgbClr val="FFFF00"/>
                </a:solidFill>
              </a:rPr>
              <a:t> </a:t>
            </a:r>
            <a:r>
              <a:rPr lang="it-IT" altLang="it-IT" sz="2800" smtClean="0"/>
              <a:t>= 3·(3·</a:t>
            </a:r>
            <a:r>
              <a:rPr lang="it-IT" altLang="it-IT" sz="2800" smtClean="0">
                <a:solidFill>
                  <a:srgbClr val="FFC000"/>
                </a:solidFill>
              </a:rPr>
              <a:t>9</a:t>
            </a:r>
            <a:r>
              <a:rPr lang="it-IT" altLang="it-IT" sz="2800" smtClean="0"/>
              <a:t>)</a:t>
            </a:r>
            <a:r>
              <a:rPr lang="it-IT" altLang="it-IT" sz="2800" baseline="30000" smtClean="0">
                <a:solidFill>
                  <a:srgbClr val="FFFF00"/>
                </a:solidFill>
              </a:rPr>
              <a:t>2 </a:t>
            </a:r>
            <a:r>
              <a:rPr lang="it-IT" altLang="it-IT" sz="2800" smtClean="0"/>
              <a:t>= 3·(</a:t>
            </a:r>
            <a:r>
              <a:rPr lang="it-IT" altLang="it-IT" sz="2800" smtClean="0">
                <a:solidFill>
                  <a:srgbClr val="FFC000"/>
                </a:solidFill>
              </a:rPr>
              <a:t>27</a:t>
            </a:r>
            <a:r>
              <a:rPr lang="it-IT" altLang="it-IT" sz="2800" smtClean="0"/>
              <a:t>)</a:t>
            </a:r>
            <a:r>
              <a:rPr lang="it-IT" altLang="it-IT" sz="2800" baseline="30000" smtClean="0">
                <a:solidFill>
                  <a:srgbClr val="FFFF00"/>
                </a:solidFill>
              </a:rPr>
              <a:t>2</a:t>
            </a:r>
            <a:r>
              <a:rPr lang="it-IT" altLang="it-IT" sz="2800" smtClean="0"/>
              <a:t> = 3·(</a:t>
            </a:r>
            <a:r>
              <a:rPr lang="it-IT" altLang="it-IT" sz="2800" smtClean="0">
                <a:solidFill>
                  <a:srgbClr val="FFC000"/>
                </a:solidFill>
              </a:rPr>
              <a:t>27·27</a:t>
            </a:r>
            <a:r>
              <a:rPr lang="it-IT" altLang="it-IT" sz="2800" smtClean="0"/>
              <a:t>) = 3·(</a:t>
            </a:r>
            <a:r>
              <a:rPr lang="it-IT" altLang="it-IT" sz="2800" smtClean="0">
                <a:solidFill>
                  <a:srgbClr val="FFC000"/>
                </a:solidFill>
              </a:rPr>
              <a:t>729</a:t>
            </a:r>
            <a:r>
              <a:rPr lang="it-IT" altLang="it-IT" sz="2800" smtClean="0"/>
              <a:t>) = 2187</a:t>
            </a:r>
          </a:p>
          <a:p>
            <a:pPr eaLnBrk="1" hangingPunct="1">
              <a:buFontTx/>
              <a:buNone/>
            </a:pPr>
            <a:endParaRPr lang="it-IT" altLang="it-IT" sz="2800" smtClean="0"/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black">
          <a:xfrm>
            <a:off x="457200" y="26035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>
                <a:solidFill>
                  <a:srgbClr val="FFFFFF"/>
                </a:solidFill>
              </a:rPr>
              <a:t>Calcolo di potenze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042988" y="3768725"/>
            <a:ext cx="61976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it-IT" altLang="it-IT" sz="2800" dirty="0">
                <a:solidFill>
                  <a:srgbClr val="FFFFFF"/>
                </a:solidFill>
                <a:sym typeface="Symbol"/>
              </a:rPr>
              <a:t> Ho eseguito solo 3 </a:t>
            </a:r>
            <a:r>
              <a:rPr lang="it-IT" altLang="it-IT" sz="2800" dirty="0">
                <a:solidFill>
                  <a:srgbClr val="FFC000"/>
                </a:solidFill>
                <a:sym typeface="Symbol"/>
              </a:rPr>
              <a:t>prodotti</a:t>
            </a:r>
            <a:r>
              <a:rPr lang="it-IT" altLang="it-IT" sz="2800" dirty="0">
                <a:solidFill>
                  <a:srgbClr val="FFFFFF"/>
                </a:solidFill>
                <a:sym typeface="Symbol"/>
              </a:rPr>
              <a:t> invece di 8</a:t>
            </a:r>
            <a:endParaRPr lang="it-IT" altLang="it-IT" sz="2800" dirty="0">
              <a:solidFill>
                <a:srgbClr val="FFFFFF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62050" y="5784850"/>
            <a:ext cx="63627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it-IT" altLang="it-IT" sz="2800" dirty="0">
                <a:solidFill>
                  <a:srgbClr val="FFFFFF"/>
                </a:solidFill>
                <a:sym typeface="Symbol"/>
              </a:rPr>
              <a:t> Ho eseguito solo 4 </a:t>
            </a:r>
            <a:r>
              <a:rPr lang="it-IT" altLang="it-IT" sz="2800" dirty="0">
                <a:solidFill>
                  <a:srgbClr val="FFC000"/>
                </a:solidFill>
                <a:sym typeface="Symbol"/>
              </a:rPr>
              <a:t>prodotti</a:t>
            </a:r>
            <a:r>
              <a:rPr lang="it-IT" altLang="it-IT" sz="2800" dirty="0">
                <a:solidFill>
                  <a:srgbClr val="FFFFFF"/>
                </a:solidFill>
                <a:sym typeface="Symbol"/>
              </a:rPr>
              <a:t> invece di 7</a:t>
            </a:r>
            <a:endParaRPr lang="it-IT" altLang="it-IT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08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2ott03">
  <a:themeElements>
    <a:clrScheme name="2ott0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ott0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2ott0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ott0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ott03">
  <a:themeElements>
    <a:clrScheme name="2ott0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ott0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254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254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2ott0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ott0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8538</TotalTime>
  <Words>1939</Words>
  <Application>Microsoft Office PowerPoint</Application>
  <PresentationFormat>Presentazione su schermo (4:3)</PresentationFormat>
  <Paragraphs>313</Paragraphs>
  <Slides>24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24</vt:i4>
      </vt:variant>
    </vt:vector>
  </HeadingPairs>
  <TitlesOfParts>
    <vt:vector size="29" baseType="lpstr">
      <vt:lpstr>Tema di Office</vt:lpstr>
      <vt:lpstr>1_2ott03</vt:lpstr>
      <vt:lpstr>2ott03</vt:lpstr>
      <vt:lpstr>Equazione</vt:lpstr>
      <vt:lpstr>Equation</vt:lpstr>
      <vt:lpstr>Didattica e Fondamenti degli Algoritmi e della Calcolabilità Quinta giornata Risolvere efficientemente un problema in P: ancora sulla sequenza di Fibonacci. Il problema dell’ordinamento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Prodotto di matrici righe per colonne</vt:lpstr>
      <vt:lpstr>Dimostrazione per induzione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RAM a costi logaritmici</vt:lpstr>
      <vt:lpstr>Presentazione standard di PowerPoint</vt:lpstr>
      <vt:lpstr>Algoritmi non numerici</vt:lpstr>
      <vt:lpstr>Presentazione standard di PowerPoint</vt:lpstr>
      <vt:lpstr>Il problema dell’ordinamento (non decrescente)</vt:lpstr>
      <vt:lpstr>Presentazione standard di PowerPoint</vt:lpstr>
      <vt:lpstr>Presentazione standard di PowerPoint</vt:lpstr>
      <vt:lpstr>Correttezza</vt:lpstr>
      <vt:lpstr>Presentazione standard di PowerPoint</vt:lpstr>
      <vt:lpstr>Presentazione standard di PowerPoint</vt:lpstr>
      <vt:lpstr>Complessità temporale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Didattica e Fondamenti degli Algoritmi e della Calcolabilità Quinta giornata Risolvere in modo ottimo un problema in P: la sequenza di Fibonacci calcolata con le potenze ricorsive ! </dc:title>
  <dc:creator>Guido</dc:creator>
  <cp:lastModifiedBy>Guido</cp:lastModifiedBy>
  <cp:revision>17</cp:revision>
  <dcterms:created xsi:type="dcterms:W3CDTF">2015-04-13T09:44:49Z</dcterms:created>
  <dcterms:modified xsi:type="dcterms:W3CDTF">2015-04-19T08:08:39Z</dcterms:modified>
</cp:coreProperties>
</file>